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9" r:id="rId1"/>
    <p:sldMasterId id="2147483807" r:id="rId2"/>
  </p:sldMasterIdLst>
  <p:notesMasterIdLst>
    <p:notesMasterId r:id="rId23"/>
  </p:notesMasterIdLst>
  <p:handoutMasterIdLst>
    <p:handoutMasterId r:id="rId24"/>
  </p:handoutMasterIdLst>
  <p:sldIdLst>
    <p:sldId id="638" r:id="rId3"/>
    <p:sldId id="633" r:id="rId4"/>
    <p:sldId id="584" r:id="rId5"/>
    <p:sldId id="354" r:id="rId6"/>
    <p:sldId id="355" r:id="rId7"/>
    <p:sldId id="357" r:id="rId8"/>
    <p:sldId id="358" r:id="rId9"/>
    <p:sldId id="617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618" r:id="rId2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xiao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C65910"/>
    <a:srgbClr val="2E5597"/>
    <a:srgbClr val="405688"/>
    <a:srgbClr val="44669E"/>
    <a:srgbClr val="70AF83"/>
    <a:srgbClr val="1482AC"/>
    <a:srgbClr val="1382AC"/>
    <a:srgbClr val="E73A1C"/>
    <a:srgbClr val="BB8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92674"/>
  </p:normalViewPr>
  <p:slideViewPr>
    <p:cSldViewPr snapToGrid="0" snapToObjects="1">
      <p:cViewPr varScale="1">
        <p:scale>
          <a:sx n="64" d="100"/>
          <a:sy n="64" d="100"/>
        </p:scale>
        <p:origin x="372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525"/>
    </p:cViewPr>
  </p:sorterViewPr>
  <p:notesViewPr>
    <p:cSldViewPr snapToGrid="0" snapToObjects="1">
      <p:cViewPr varScale="1">
        <p:scale>
          <a:sx n="112" d="100"/>
          <a:sy n="112" d="100"/>
        </p:scale>
        <p:origin x="27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A4436-28EB-A74B-85E2-B6EFC2D7E9EC}" type="datetimeFigureOut">
              <a:rPr kumimoji="1" lang="zh-CN" altLang="en-US" smtClean="0"/>
              <a:t>2023-5-15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3DCDF-6C60-074A-883C-9608588703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095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50C50-8EF3-5C4E-B842-6490E7ABF1D8}" type="datetimeFigureOut">
              <a:rPr kumimoji="1" lang="zh-CN" altLang="en-US" smtClean="0"/>
              <a:t>2023-5-15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C3C88-4BEA-2C45-A48C-70C817FF0F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18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C3C88-4BEA-2C45-A48C-70C817FF0F8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900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C3C88-4BEA-2C45-A48C-70C817FF0F8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4006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Chen T, </a:t>
            </a:r>
            <a:r>
              <a:rPr lang="en-US" altLang="zh-CN" dirty="0" err="1"/>
              <a:t>Kaafar</a:t>
            </a:r>
            <a:r>
              <a:rPr lang="en-US" altLang="zh-CN"/>
              <a:t> M A, Boreli R. The where and when of finding new friends: Analysis of a location-based social discovery network[C]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739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Chen T, </a:t>
            </a:r>
            <a:r>
              <a:rPr lang="en-US" altLang="zh-CN" dirty="0" err="1"/>
              <a:t>Kaafar</a:t>
            </a:r>
            <a:r>
              <a:rPr lang="en-US" altLang="zh-CN"/>
              <a:t> M A, Boreli R. The where and when of finding new friends: Analysis of a location-based social discovery network[C]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568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Chen T, </a:t>
            </a:r>
            <a:r>
              <a:rPr lang="en-US" altLang="zh-CN" dirty="0" err="1"/>
              <a:t>Kaafar</a:t>
            </a:r>
            <a:r>
              <a:rPr lang="en-US" altLang="zh-CN"/>
              <a:t> M A, Boreli R. The where and when of finding new friends: Analysis of a location-based social discovery network[C]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961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6" y="759873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571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4"/>
            <a:ext cx="1402001" cy="2595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3003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45717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4" y="182449"/>
            <a:ext cx="612668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571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7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50B2-3E66-4C49-92BD-34452DE96DA0}" type="datetime1">
              <a:rPr lang="zh-CN" altLang="en-US" smtClean="0"/>
              <a:t>2023-5-15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E4004-DEE3-3D4B-B7AE-4342594CFD81}" type="datetime1">
              <a:rPr lang="zh-CN" altLang="en-US" smtClean="0"/>
              <a:t>2023-5-15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8887D-2FBA-1849-9753-C983BBC2B5F0}" type="datetime1">
              <a:rPr lang="zh-CN" altLang="en-US" smtClean="0"/>
              <a:t>2023-5-15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C66CB-EE8E-444A-88D7-32AA7D1EC5EB}" type="datetime1">
              <a:rPr lang="zh-CN" altLang="en-US" smtClean="0"/>
              <a:t>2023-5-15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AAE15-61D2-544A-9952-0D43D4FF89FE}" type="datetime1">
              <a:rPr lang="zh-CN" altLang="en-US" smtClean="0"/>
              <a:t>2023-5-15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95668" cy="1223299"/>
          </a:xfrm>
          <a:prstGeom prst="rect">
            <a:avLst/>
          </a:prstGeom>
          <a:solidFill>
            <a:srgbClr val="2E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ECD872-735E-514F-9762-D7A380BA9258}" type="datetime1">
              <a:rPr kumimoji="1" lang="zh-CN" altLang="en-US" smtClean="0"/>
              <a:t>2023-5-15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kumimoji="1" lang="zh-CN" altLang="en-US"/>
              <a:t>计算机科学与技术系        数据挖掘        王志春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766CF5-CC93-3B40-87E8-2E9F5BD962AA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2291" y="141058"/>
            <a:ext cx="10363200" cy="916777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内容占位符 8"/>
          <p:cNvSpPr>
            <a:spLocks noGrp="1"/>
          </p:cNvSpPr>
          <p:nvPr>
            <p:ph sz="quarter" idx="13"/>
          </p:nvPr>
        </p:nvSpPr>
        <p:spPr>
          <a:xfrm>
            <a:off x="322291" y="1364357"/>
            <a:ext cx="11394696" cy="4789594"/>
          </a:xfrm>
        </p:spPr>
        <p:txBody>
          <a:bodyPr/>
          <a:lstStyle>
            <a:lvl1pPr>
              <a:lnSpc>
                <a:spcPct val="130000"/>
              </a:lnSpc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7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9" y="169379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9" y="3093408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0" y="449301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3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7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153768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258045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1" y="362322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5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1" y="466599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5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7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77939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168835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4" y="259731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5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4" y="350626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5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4" y="441794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5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4" y="532690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5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71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350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7" y="-479970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35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78"/>
            <a:r>
              <a: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4" y="182449"/>
            <a:ext cx="612668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78"/>
            <a:r>
              <a:rPr kumimoji="1" lang="en-US" altLang="zh-CN" sz="75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75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284180"/>
            <a:ext cx="12195668" cy="15464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8A19E2-E215-A544-9DF2-71A7EAD68E62}" type="datetime1">
              <a:rPr kumimoji="1" lang="zh-CN" altLang="en-US" smtClean="0"/>
              <a:t>2023-5-15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kumimoji="1" lang="zh-CN" altLang="en-US"/>
              <a:t>计算机科学与技术系        数据挖掘        王志春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766CF5-CC93-3B40-87E8-2E9F5BD962AA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13359" y="284176"/>
            <a:ext cx="10363200" cy="15087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13359" y="2011680"/>
            <a:ext cx="10363200" cy="4206240"/>
          </a:xfrm>
        </p:spPr>
        <p:txBody>
          <a:bodyPr/>
          <a:lstStyle>
            <a:lvl1pPr marL="137160" indent="-137160">
              <a:buClr>
                <a:schemeClr val="accent1"/>
              </a:buClr>
              <a:buFont typeface="Wingdings" charset="2"/>
              <a:buChar char="n"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66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48281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190626" y="2268141"/>
            <a:ext cx="9810749" cy="232171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876958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53434A-773F-014E-BF84-5230AFAE7BD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677673"/>
      </p:ext>
    </p:extLst>
  </p:cSld>
  <p:clrMapOvr>
    <a:masterClrMapping/>
  </p:clrMapOvr>
  <p:transition>
    <p:zo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759208"/>
      </p:ext>
    </p:extLst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852713" y="4458727"/>
            <a:ext cx="2486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1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5A671-7592-D84F-A0A9-9468FB182069}" type="datetime1">
              <a:rPr lang="zh-CN" altLang="en-US" smtClean="0"/>
              <a:t>2023-5-15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03640-82BC-2B41-81D5-166A7B248ECF}" type="datetime1">
              <a:rPr lang="zh-CN" altLang="en-US" smtClean="0"/>
              <a:t>2023-5-15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66D3-F1C0-7748-9DBE-111E274CE0C2}" type="datetime1">
              <a:rPr lang="zh-CN" altLang="en-US" smtClean="0"/>
              <a:t>2023-5-15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303E6-5214-734E-A83E-156613467863}" type="datetime1">
              <a:rPr lang="zh-CN" altLang="en-US" smtClean="0"/>
              <a:t>2023-5-15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150D-629E-EC4E-B7D3-39870634B40E}" type="datetime1">
              <a:rPr lang="zh-CN" altLang="en-US" smtClean="0"/>
              <a:t>2023-5-15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43B6-6FD6-404F-B025-F7BCAC353A3D}" type="datetime1">
              <a:rPr lang="zh-CN" altLang="en-US" smtClean="0"/>
              <a:t>2023-5-15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8E645-3BD4-014B-B331-A033E05B0964}" type="datetime1">
              <a:rPr lang="zh-CN" altLang="en-US" smtClean="0"/>
              <a:t>2023-5-15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计算机科学与技术系        数据挖掘        王志春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25" r:id="rId12"/>
    <p:sldLayoutId id="2147483684" r:id="rId13"/>
    <p:sldLayoutId id="2147483693" r:id="rId14"/>
    <p:sldLayoutId id="2147483695" r:id="rId15"/>
    <p:sldLayoutId id="2147483687" r:id="rId16"/>
    <p:sldLayoutId id="2147483686" r:id="rId17"/>
    <p:sldLayoutId id="2147483685" r:id="rId18"/>
    <p:sldLayoutId id="2147483806" r:id="rId19"/>
    <p:sldLayoutId id="2147483822" r:id="rId20"/>
    <p:sldLayoutId id="2147483823" r:id="rId21"/>
    <p:sldLayoutId id="2147483824" r:id="rId22"/>
    <p:sldLayoutId id="2147483826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gif"/><Relationship Id="rId4" Type="http://schemas.openxmlformats.org/officeDocument/2006/relationships/image" Target="../media/image12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104321" y="2122992"/>
            <a:ext cx="57841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 </a:t>
            </a:r>
            <a:endParaRPr lang="en-US" altLang="zh-CN" sz="4800" b="1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4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第十讲</a:t>
            </a:r>
            <a:r>
              <a:rPr lang="en-US" altLang="zh-CN" sz="44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44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聚类基础</a:t>
            </a: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>
            <a:off x="1424157" y="3874122"/>
            <a:ext cx="5144509" cy="0"/>
          </a:xfrm>
          <a:prstGeom prst="line">
            <a:avLst/>
          </a:prstGeom>
          <a:ln w="31750">
            <a:solidFill>
              <a:srgbClr val="526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7749914" y="1288966"/>
            <a:ext cx="4195043" cy="4280068"/>
            <a:chOff x="6698566" y="879190"/>
            <a:chExt cx="5376171" cy="5485135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1925" y="5470844"/>
              <a:ext cx="573074" cy="652329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3297" y="4565510"/>
              <a:ext cx="1438781" cy="1231499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8566" y="879190"/>
              <a:ext cx="3828620" cy="329822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574362" y="1163521"/>
              <a:ext cx="2962913" cy="2091109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20461" y="3297771"/>
              <a:ext cx="3554276" cy="3066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143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5381"/>
    </mc:Choice>
    <mc:Fallback xmlns="">
      <p:transition advTm="453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1F32FAC8-4175-F64D-9E3D-442DFC95BE7D}" type="slidenum">
              <a:rPr lang="zh-CN" altLang="en-US">
                <a:ea typeface="楷体_GB2312" charset="0"/>
                <a:cs typeface="楷体_GB2312" charset="0"/>
              </a:rPr>
              <a:pPr eaLnBrk="1" hangingPunct="1"/>
              <a:t>10</a:t>
            </a:fld>
            <a:endParaRPr lang="zh-CN" altLang="en-US">
              <a:ea typeface="楷体_GB2312" charset="0"/>
              <a:cs typeface="楷体_GB2312" charset="0"/>
            </a:endParaRPr>
          </a:p>
        </p:txBody>
      </p:sp>
      <p:sp>
        <p:nvSpPr>
          <p:cNvPr id="2048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charset="0"/>
                <a:ea typeface="华文楷体" charset="0"/>
                <a:cs typeface="华文楷体" charset="0"/>
              </a:rPr>
              <a:t>划分方法</a:t>
            </a:r>
            <a:r>
              <a:rPr lang="en-US">
                <a:latin typeface="Times New Roman" charset="0"/>
                <a:ea typeface="华文楷体" charset="0"/>
                <a:cs typeface="华文楷体" charset="0"/>
              </a:rPr>
              <a:t>——</a:t>
            </a:r>
            <a:r>
              <a:rPr lang="en-US" altLang="zh-CN">
                <a:latin typeface="Times New Roman" charset="0"/>
                <a:ea typeface="华文楷体" charset="0"/>
                <a:cs typeface="华文楷体" charset="0"/>
              </a:rPr>
              <a:t>K</a:t>
            </a:r>
            <a:r>
              <a:rPr lang="zh-CN" altLang="en-US">
                <a:latin typeface="Times New Roman" charset="0"/>
                <a:ea typeface="华文楷体" charset="0"/>
                <a:cs typeface="华文楷体" charset="0"/>
              </a:rPr>
              <a:t>均值算法</a:t>
            </a:r>
            <a:endParaRPr>
              <a:latin typeface="Times New Roman" charset="0"/>
              <a:ea typeface="华文楷体" charset="0"/>
              <a:cs typeface="华文楷体" charset="0"/>
            </a:endParaRPr>
          </a:p>
        </p:txBody>
      </p:sp>
      <p:sp>
        <p:nvSpPr>
          <p:cNvPr id="20484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r>
              <a:rPr lang="en-US" altLang="zh-CN" sz="2400" dirty="0" err="1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K</a:t>
            </a:r>
            <a:r>
              <a:rPr sz="2400" dirty="0" err="1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均值算法</a:t>
            </a:r>
            <a:r>
              <a:rPr sz="2400" dirty="0">
                <a:latin typeface="Times New Roman" charset="0"/>
                <a:ea typeface="华文楷体" charset="0"/>
                <a:cs typeface="华文楷体" charset="0"/>
              </a:rPr>
              <a:t>：</a:t>
            </a:r>
            <a:endParaRPr lang="en-US" sz="2400" dirty="0">
              <a:latin typeface="Times New Roman" charset="0"/>
              <a:ea typeface="华文楷体" charset="0"/>
              <a:cs typeface="华文楷体" charset="0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sz="2200" dirty="0" err="1">
                <a:latin typeface="Times New Roman" charset="0"/>
                <a:ea typeface="华文楷体" charset="0"/>
                <a:cs typeface="华文楷体" charset="0"/>
              </a:rPr>
              <a:t>以</a:t>
            </a:r>
            <a:r>
              <a:rPr lang="en-US" altLang="zh-CN" sz="2200" dirty="0" err="1">
                <a:latin typeface="Times New Roman" charset="0"/>
                <a:ea typeface="华文楷体" charset="0"/>
                <a:cs typeface="华文楷体" charset="0"/>
              </a:rPr>
              <a:t>k</a:t>
            </a:r>
            <a:r>
              <a:rPr sz="2200" dirty="0" err="1">
                <a:latin typeface="Times New Roman" charset="0"/>
                <a:ea typeface="华文楷体" charset="0"/>
                <a:cs typeface="华文楷体" charset="0"/>
              </a:rPr>
              <a:t>为输入参数，把</a:t>
            </a:r>
            <a:r>
              <a:rPr lang="en-US" altLang="zh-CN" sz="2200" dirty="0" err="1">
                <a:latin typeface="Times New Roman" charset="0"/>
                <a:ea typeface="华文楷体" charset="0"/>
                <a:cs typeface="华文楷体" charset="0"/>
              </a:rPr>
              <a:t>n</a:t>
            </a:r>
            <a:r>
              <a:rPr sz="2200" dirty="0" err="1">
                <a:latin typeface="Times New Roman" charset="0"/>
                <a:ea typeface="华文楷体" charset="0"/>
                <a:cs typeface="华文楷体" charset="0"/>
              </a:rPr>
              <a:t>个对象的集合分为</a:t>
            </a:r>
            <a:r>
              <a:rPr lang="en-US" altLang="zh-CN" sz="2200" dirty="0" err="1">
                <a:latin typeface="Times New Roman" charset="0"/>
                <a:ea typeface="华文楷体" charset="0"/>
                <a:cs typeface="华文楷体" charset="0"/>
              </a:rPr>
              <a:t>k</a:t>
            </a:r>
            <a:r>
              <a:rPr sz="2200" dirty="0" err="1">
                <a:latin typeface="Times New Roman" charset="0"/>
                <a:ea typeface="华文楷体" charset="0"/>
                <a:cs typeface="华文楷体" charset="0"/>
              </a:rPr>
              <a:t>个簇，使得结果簇内的相似度高，而簇间的相似度低</a:t>
            </a:r>
            <a:r>
              <a:rPr sz="2200" dirty="0">
                <a:latin typeface="Times New Roman" charset="0"/>
                <a:ea typeface="华文楷体" charset="0"/>
                <a:cs typeface="华文楷体" charset="0"/>
              </a:rPr>
              <a:t>。</a:t>
            </a:r>
            <a:endParaRPr lang="en-US" altLang="zh-CN" sz="2200" dirty="0">
              <a:latin typeface="Times New Roman" charset="0"/>
              <a:ea typeface="华文楷体" charset="0"/>
              <a:cs typeface="华文楷体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r>
              <a:rPr lang="en-US" altLang="zh-CN" sz="2400" dirty="0" err="1">
                <a:latin typeface="Times New Roman" charset="0"/>
                <a:ea typeface="华文楷体" charset="0"/>
                <a:cs typeface="华文楷体" charset="0"/>
              </a:rPr>
              <a:t>K</a:t>
            </a:r>
            <a:r>
              <a:rPr sz="2400" dirty="0" err="1">
                <a:latin typeface="Times New Roman" charset="0"/>
                <a:ea typeface="华文楷体" charset="0"/>
                <a:cs typeface="华文楷体" charset="0"/>
              </a:rPr>
              <a:t>均值算法的处理流程</a:t>
            </a:r>
            <a:r>
              <a:rPr sz="2400" dirty="0">
                <a:latin typeface="Times New Roman" charset="0"/>
                <a:ea typeface="华文楷体" charset="0"/>
                <a:cs typeface="华文楷体" charset="0"/>
              </a:rPr>
              <a:t>：</a:t>
            </a:r>
            <a:endParaRPr lang="en-US" altLang="zh-CN" sz="2400" dirty="0">
              <a:latin typeface="Times New Roman" charset="0"/>
              <a:ea typeface="华文楷体" charset="0"/>
              <a:cs typeface="华文楷体" charset="0"/>
            </a:endParaRPr>
          </a:p>
          <a:p>
            <a:pPr marL="457200" lvl="1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2200" dirty="0">
                <a:latin typeface="Times New Roman" charset="0"/>
                <a:ea typeface="华文楷体" charset="0"/>
              </a:rPr>
              <a:t>(1)</a:t>
            </a:r>
            <a:r>
              <a:rPr sz="2200" dirty="0" err="1">
                <a:latin typeface="Times New Roman" charset="0"/>
                <a:ea typeface="华文楷体" charset="0"/>
              </a:rPr>
              <a:t>随机地选择</a:t>
            </a:r>
            <a:r>
              <a:rPr lang="en-US" altLang="zh-CN" sz="2200" dirty="0" err="1">
                <a:latin typeface="Times New Roman" charset="0"/>
                <a:ea typeface="华文楷体" charset="0"/>
              </a:rPr>
              <a:t>k</a:t>
            </a:r>
            <a:r>
              <a:rPr sz="2200" dirty="0" err="1">
                <a:latin typeface="Times New Roman" charset="0"/>
                <a:ea typeface="华文楷体" charset="0"/>
              </a:rPr>
              <a:t>个对象，每个对象代表一个簇的初始均值或中心</a:t>
            </a:r>
            <a:endParaRPr lang="en-US" altLang="zh-CN" sz="2200" dirty="0">
              <a:latin typeface="Times New Roman" charset="0"/>
              <a:ea typeface="华文楷体" charset="0"/>
            </a:endParaRPr>
          </a:p>
          <a:p>
            <a:pPr marL="457200" lvl="1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2200" dirty="0">
                <a:latin typeface="Times New Roman" charset="0"/>
                <a:ea typeface="华文楷体" charset="0"/>
              </a:rPr>
              <a:t>(2)</a:t>
            </a:r>
            <a:r>
              <a:rPr sz="2200" dirty="0" err="1">
                <a:latin typeface="Times New Roman" charset="0"/>
                <a:ea typeface="华文楷体" charset="0"/>
              </a:rPr>
              <a:t>对剩余的每个对象，根据其与各个簇均值的距离，将它指派到最相似的簇</a:t>
            </a:r>
            <a:endParaRPr lang="en-US" altLang="zh-CN" sz="2200" dirty="0">
              <a:latin typeface="Times New Roman" charset="0"/>
              <a:ea typeface="华文楷体" charset="0"/>
            </a:endParaRPr>
          </a:p>
          <a:p>
            <a:pPr marL="457200" lvl="1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2200" dirty="0">
                <a:latin typeface="Times New Roman" charset="0"/>
                <a:ea typeface="华文楷体" charset="0"/>
              </a:rPr>
              <a:t>(3)</a:t>
            </a:r>
            <a:r>
              <a:rPr sz="2200" dirty="0" err="1">
                <a:latin typeface="Times New Roman" charset="0"/>
                <a:ea typeface="华文楷体" charset="0"/>
              </a:rPr>
              <a:t>计算每个簇的新均值</a:t>
            </a:r>
            <a:endParaRPr lang="en-US" altLang="zh-CN" sz="2200" dirty="0">
              <a:latin typeface="Times New Roman" charset="0"/>
              <a:ea typeface="华文楷体" charset="0"/>
            </a:endParaRPr>
          </a:p>
          <a:p>
            <a:pPr marL="457200" lvl="1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2200" dirty="0">
                <a:latin typeface="Times New Roman" charset="0"/>
                <a:ea typeface="华文楷体" charset="0"/>
              </a:rPr>
              <a:t>(4)</a:t>
            </a:r>
            <a:r>
              <a:rPr sz="2200" dirty="0" err="1">
                <a:latin typeface="Times New Roman" charset="0"/>
                <a:ea typeface="华文楷体" charset="0"/>
              </a:rPr>
              <a:t>不断重复</a:t>
            </a:r>
            <a:r>
              <a:rPr lang="en-US" altLang="zh-CN" sz="2200" dirty="0">
                <a:latin typeface="Times New Roman" charset="0"/>
                <a:ea typeface="华文楷体" charset="0"/>
              </a:rPr>
              <a:t>(2)</a:t>
            </a:r>
            <a:r>
              <a:rPr lang="zh-CN" altLang="en-US" sz="2200" dirty="0">
                <a:latin typeface="Times New Roman" charset="0"/>
                <a:ea typeface="华文楷体" charset="0"/>
              </a:rPr>
              <a:t>、</a:t>
            </a:r>
            <a:r>
              <a:rPr lang="en-US" altLang="zh-CN" sz="2200" dirty="0">
                <a:latin typeface="Times New Roman" charset="0"/>
                <a:ea typeface="华文楷体" charset="0"/>
              </a:rPr>
              <a:t>(3)</a:t>
            </a:r>
            <a:r>
              <a:rPr sz="2200" dirty="0" err="1">
                <a:latin typeface="Times New Roman" charset="0"/>
                <a:ea typeface="华文楷体" charset="0"/>
              </a:rPr>
              <a:t>直到</a:t>
            </a:r>
            <a:r>
              <a:rPr sz="2200" dirty="0" err="1">
                <a:solidFill>
                  <a:srgbClr val="FF0000"/>
                </a:solidFill>
                <a:latin typeface="Times New Roman" charset="0"/>
                <a:ea typeface="华文楷体" charset="0"/>
              </a:rPr>
              <a:t>准则函数收敛</a:t>
            </a:r>
            <a:endParaRPr lang="en-US" altLang="zh-CN" sz="2200" dirty="0">
              <a:latin typeface="Times New Roman" charset="0"/>
              <a:ea typeface="华文楷体" charset="0"/>
            </a:endParaRPr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17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5120"/>
    </mc:Choice>
    <mc:Fallback xmlns="">
      <p:transition advTm="10512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1F32FAC8-4175-F64D-9E3D-442DFC95BE7D}" type="slidenum">
              <a:rPr lang="zh-CN" altLang="en-US">
                <a:ea typeface="楷体_GB2312" charset="0"/>
                <a:cs typeface="楷体_GB2312" charset="0"/>
              </a:rPr>
              <a:pPr eaLnBrk="1" hangingPunct="1"/>
              <a:t>11</a:t>
            </a:fld>
            <a:endParaRPr lang="zh-CN" altLang="en-US">
              <a:ea typeface="楷体_GB2312" charset="0"/>
              <a:cs typeface="楷体_GB2312" charset="0"/>
            </a:endParaRPr>
          </a:p>
        </p:txBody>
      </p:sp>
      <p:sp>
        <p:nvSpPr>
          <p:cNvPr id="2048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Times New Roman" charset="0"/>
                <a:ea typeface="华文楷体" charset="0"/>
                <a:cs typeface="华文楷体" charset="0"/>
              </a:rPr>
              <a:t>划分方法</a:t>
            </a:r>
            <a:r>
              <a:rPr lang="en-US" altLang="zh-CN">
                <a:latin typeface="Times New Roman" charset="0"/>
                <a:ea typeface="华文楷体" charset="0"/>
                <a:cs typeface="华文楷体" charset="0"/>
              </a:rPr>
              <a:t>——K</a:t>
            </a:r>
            <a:r>
              <a:rPr lang="zh-CN" altLang="en-US">
                <a:latin typeface="Times New Roman" charset="0"/>
                <a:ea typeface="华文楷体" charset="0"/>
                <a:cs typeface="华文楷体" charset="0"/>
              </a:rPr>
              <a:t>均值算法</a:t>
            </a:r>
            <a:endParaRPr>
              <a:latin typeface="Times New Roman" charset="0"/>
              <a:ea typeface="华文楷体" charset="0"/>
              <a:cs typeface="华文楷体" charset="0"/>
            </a:endParaRPr>
          </a:p>
        </p:txBody>
      </p:sp>
      <p:sp>
        <p:nvSpPr>
          <p:cNvPr id="20484" name="内容占位符 2"/>
          <p:cNvSpPr>
            <a:spLocks noGrp="1"/>
          </p:cNvSpPr>
          <p:nvPr>
            <p:ph sz="quarter" idx="13"/>
          </p:nvPr>
        </p:nvSpPr>
        <p:spPr>
          <a:xfrm>
            <a:off x="722376" y="1364357"/>
            <a:ext cx="10594525" cy="4789594"/>
          </a:xfrm>
        </p:spPr>
        <p:txBody>
          <a:bodyPr>
            <a:noAutofit/>
          </a:bodyPr>
          <a:lstStyle/>
          <a:p>
            <a:pPr eaLnBrk="1" hangingPunct="1">
              <a:spcBef>
                <a:spcPct val="0"/>
              </a:spcBef>
            </a:pPr>
            <a:r>
              <a:rPr dirty="0" err="1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华文楷体" charset="0"/>
              </a:rPr>
              <a:t>平方误差准则</a:t>
            </a:r>
            <a:r>
              <a:rPr dirty="0">
                <a:latin typeface="KaiTi" panose="02010609060101010101" pitchFamily="49" charset="-122"/>
                <a:ea typeface="KaiTi" panose="02010609060101010101" pitchFamily="49" charset="-122"/>
                <a:cs typeface="华文楷体" charset="0"/>
              </a:rPr>
              <a:t>：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  <a:cs typeface="华文楷体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  <a:cs typeface="华文楷体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  <a:cs typeface="华文楷体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  <a:cs typeface="华文楷体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其中，</a:t>
            </a:r>
            <a:r>
              <a:rPr lang="en-US" altLang="zh-CN" sz="22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E</a:t>
            </a: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是数据集中所有对象的平方误差和，</a:t>
            </a:r>
            <a:r>
              <a:rPr lang="en-US" altLang="zh-CN" sz="22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p</a:t>
            </a: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是空间中的点，表示给定对象，</a:t>
            </a:r>
            <a:r>
              <a:rPr lang="en-US" altLang="zh-CN" sz="22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m</a:t>
            </a:r>
            <a:r>
              <a:rPr lang="en-US" altLang="zh-CN" sz="2200" baseline="-250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i</a:t>
            </a: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是簇</a:t>
            </a:r>
            <a:r>
              <a:rPr lang="en-US" altLang="zh-CN" sz="22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C</a:t>
            </a:r>
            <a:r>
              <a:rPr lang="en-US" altLang="zh-CN" sz="2200" baseline="-250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i</a:t>
            </a: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的均值（</a:t>
            </a:r>
            <a:r>
              <a:rPr lang="en-US" altLang="zh-CN" sz="22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p</a:t>
            </a: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和</a:t>
            </a:r>
            <a:r>
              <a:rPr lang="en-US" altLang="zh-CN" sz="22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m</a:t>
            </a:r>
            <a:r>
              <a:rPr lang="en-US" altLang="zh-CN" sz="2200" baseline="-250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i</a:t>
            </a: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都是多维的）。即对于每个簇中的每个对象，求对象到其簇中心距离的平方，然后求和。</a:t>
            </a:r>
            <a:endParaRPr lang="en-US" altLang="zh-CN" sz="2200" dirty="0">
              <a:latin typeface="KaiTi" panose="02010609060101010101" pitchFamily="49" charset="-122"/>
              <a:ea typeface="KaiTi" panose="02010609060101010101" pitchFamily="49" charset="-122"/>
              <a:cs typeface="Times New Roman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对于每个簇中的对象，求对象到其簇中心距离的平方，然后求和。</a:t>
            </a:r>
            <a:endParaRPr lang="en-US" altLang="zh-CN" sz="2200" dirty="0">
              <a:latin typeface="KaiTi" panose="02010609060101010101" pitchFamily="49" charset="-122"/>
              <a:ea typeface="KaiTi" panose="02010609060101010101" pitchFamily="49" charset="-122"/>
              <a:cs typeface="Times New Roman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使用这个准则，试图使生成</a:t>
            </a:r>
            <a:r>
              <a:rPr lang="en-US" altLang="zh-CN" sz="22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k</a:t>
            </a: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个结果的簇尽可能的紧凑和独立。</a:t>
            </a:r>
          </a:p>
          <a:p>
            <a:pPr lvl="1">
              <a:spcBef>
                <a:spcPct val="0"/>
              </a:spcBef>
            </a:pP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  <a:cs typeface="华文楷体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altLang="zh-CN" sz="3200" dirty="0">
                <a:latin typeface="KaiTi" panose="02010609060101010101" pitchFamily="49" charset="-122"/>
                <a:ea typeface="KaiTi" panose="02010609060101010101" pitchFamily="49" charset="-122"/>
                <a:cs typeface="华文楷体" charset="0"/>
              </a:rPr>
              <a:t>    </a:t>
            </a:r>
          </a:p>
        </p:txBody>
      </p:sp>
      <p:graphicFrame>
        <p:nvGraphicFramePr>
          <p:cNvPr id="2048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765831"/>
              </p:ext>
            </p:extLst>
          </p:nvPr>
        </p:nvGraphicFramePr>
        <p:xfrm>
          <a:off x="2417093" y="2221632"/>
          <a:ext cx="3388455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" name="公式" r:id="rId3" imgW="1193800" imgH="381000" progId="Equation.3">
                  <p:embed/>
                </p:oleObj>
              </mc:Choice>
              <mc:Fallback>
                <p:oleObj name="公式" r:id="rId3" imgW="11938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7093" y="2221632"/>
                        <a:ext cx="3388455" cy="1080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43" name="Picture 319" descr="在这里插入图片描述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548" y="1298988"/>
            <a:ext cx="4225925" cy="231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5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5120"/>
    </mc:Choice>
    <mc:Fallback xmlns="">
      <p:transition advTm="10512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灯片编号占位符 19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B848EF43-42DA-F94C-B7A9-93B710DAC190}" type="slidenum">
              <a:rPr lang="zh-CN" altLang="en-US">
                <a:ea typeface="楷体_GB2312" charset="0"/>
                <a:cs typeface="楷体_GB2312" charset="0"/>
              </a:rPr>
              <a:pPr eaLnBrk="1" hangingPunct="1"/>
              <a:t>12</a:t>
            </a:fld>
            <a:endParaRPr lang="zh-CN" altLang="en-US">
              <a:ea typeface="楷体_GB2312" charset="0"/>
              <a:cs typeface="楷体_GB2312" charset="0"/>
            </a:endParaRPr>
          </a:p>
        </p:txBody>
      </p:sp>
      <p:sp>
        <p:nvSpPr>
          <p:cNvPr id="215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Times New Roman" charset="0"/>
                <a:ea typeface="华文楷体" charset="0"/>
                <a:cs typeface="华文楷体" charset="0"/>
              </a:rPr>
              <a:t>使用</a:t>
            </a:r>
            <a:r>
              <a:rPr lang="en-US" altLang="zh-CN">
                <a:latin typeface="Times New Roman" charset="0"/>
                <a:ea typeface="华文楷体" charset="0"/>
                <a:cs typeface="华文楷体" charset="0"/>
              </a:rPr>
              <a:t>k</a:t>
            </a:r>
            <a:r>
              <a:rPr lang="zh-CN" altLang="en-US">
                <a:latin typeface="Times New Roman" charset="0"/>
                <a:ea typeface="华文楷体" charset="0"/>
                <a:cs typeface="华文楷体" charset="0"/>
              </a:rPr>
              <a:t>均值划分的聚类，令</a:t>
            </a:r>
            <a:r>
              <a:rPr lang="en-US" altLang="zh-CN">
                <a:latin typeface="Times New Roman" charset="0"/>
                <a:ea typeface="华文楷体" charset="0"/>
                <a:cs typeface="华文楷体" charset="0"/>
              </a:rPr>
              <a:t>k=2</a:t>
            </a:r>
            <a:endParaRPr>
              <a:latin typeface="Times New Roman" charset="0"/>
              <a:ea typeface="华文楷体" charset="0"/>
              <a:cs typeface="华文楷体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556792"/>
            <a:ext cx="8851900" cy="4470400"/>
          </a:xfrm>
          <a:prstGeom prst="rect">
            <a:avLst/>
          </a:prstGeom>
        </p:spPr>
      </p:pic>
      <p:sp>
        <p:nvSpPr>
          <p:cNvPr id="5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22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9351"/>
    </mc:Choice>
    <mc:Fallback xmlns="">
      <p:transition advTm="6935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1FFA2292-516B-E443-914F-A1E990551B7B}" type="slidenum">
              <a:rPr lang="zh-CN" altLang="en-US">
                <a:ea typeface="楷体_GB2312" charset="0"/>
                <a:cs typeface="楷体_GB2312" charset="0"/>
              </a:rPr>
              <a:pPr eaLnBrk="1" hangingPunct="1"/>
              <a:t>13</a:t>
            </a:fld>
            <a:endParaRPr lang="zh-CN" altLang="en-US">
              <a:ea typeface="楷体_GB2312" charset="0"/>
              <a:cs typeface="楷体_GB2312" charset="0"/>
            </a:endParaRPr>
          </a:p>
        </p:txBody>
      </p:sp>
      <p:sp>
        <p:nvSpPr>
          <p:cNvPr id="583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Times New Roman" charset="0"/>
                <a:ea typeface="华文楷体" charset="0"/>
                <a:cs typeface="华文楷体" charset="0"/>
              </a:rPr>
              <a:t>划分方法</a:t>
            </a:r>
            <a:r>
              <a:rPr lang="en-US" altLang="zh-CN">
                <a:latin typeface="Times New Roman" charset="0"/>
                <a:ea typeface="华文楷体" charset="0"/>
                <a:cs typeface="华文楷体" charset="0"/>
              </a:rPr>
              <a:t>——K</a:t>
            </a:r>
            <a:r>
              <a:rPr lang="zh-CN" altLang="en-US">
                <a:latin typeface="Times New Roman" charset="0"/>
                <a:ea typeface="华文楷体" charset="0"/>
                <a:cs typeface="华文楷体" charset="0"/>
              </a:rPr>
              <a:t>均值算法</a:t>
            </a:r>
            <a:endParaRPr>
              <a:latin typeface="Times New Roman" charset="0"/>
              <a:ea typeface="华文楷体" charset="0"/>
              <a:cs typeface="华文楷体" charset="0"/>
            </a:endParaRPr>
          </a:p>
        </p:txBody>
      </p:sp>
      <p:sp>
        <p:nvSpPr>
          <p:cNvPr id="58371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k</a:t>
            </a:r>
            <a:r>
              <a:rPr sz="24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均值算法的优势：</a:t>
            </a:r>
            <a:endParaRPr lang="en-US" sz="2400" dirty="0">
              <a:latin typeface="KaiTi" panose="02010609060101010101" pitchFamily="49" charset="-122"/>
              <a:ea typeface="KaiTi" panose="02010609060101010101" pitchFamily="49" charset="-122"/>
              <a:cs typeface="Times New Roman" charset="0"/>
            </a:endParaRPr>
          </a:p>
          <a:p>
            <a:pPr lvl="1">
              <a:lnSpc>
                <a:spcPct val="130000"/>
              </a:lnSpc>
            </a:pPr>
            <a:r>
              <a:rPr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相对可伸缩和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高效</a:t>
            </a:r>
            <a:r>
              <a:rPr sz="18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，</a:t>
            </a:r>
            <a:r>
              <a:rPr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计算复杂度是</a:t>
            </a:r>
            <a:r>
              <a:rPr lang="az-Cyrl-AZ" altLang="zh-CN" sz="18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О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(</a:t>
            </a:r>
            <a:r>
              <a:rPr lang="en-US" altLang="zh-CN"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nkt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) </a:t>
            </a:r>
            <a:r>
              <a:rPr sz="18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，</a:t>
            </a:r>
            <a:r>
              <a:rPr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其中</a:t>
            </a:r>
            <a:r>
              <a:rPr lang="en-US" altLang="zh-CN"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n</a:t>
            </a:r>
            <a:r>
              <a:rPr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是对象的总数，</a:t>
            </a:r>
            <a:r>
              <a:rPr lang="en-US" altLang="zh-CN"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k</a:t>
            </a:r>
            <a:r>
              <a:rPr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是簇的个数，</a:t>
            </a:r>
            <a:r>
              <a:rPr lang="en-US" altLang="zh-CN"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t</a:t>
            </a:r>
            <a:r>
              <a:rPr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是迭代的次数</a:t>
            </a:r>
            <a:endParaRPr lang="en-US" sz="1800" dirty="0">
              <a:latin typeface="KaiTi" panose="02010609060101010101" pitchFamily="49" charset="-122"/>
              <a:ea typeface="KaiTi" panose="02010609060101010101" pitchFamily="49" charset="-122"/>
              <a:cs typeface="Times New Roman" charset="0"/>
            </a:endParaRPr>
          </a:p>
          <a:p>
            <a:pPr lvl="1">
              <a:lnSpc>
                <a:spcPct val="130000"/>
              </a:lnSpc>
            </a:pPr>
            <a:r>
              <a:rPr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通常，</a:t>
            </a:r>
            <a:r>
              <a:rPr lang="en-US" altLang="zh-CN"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k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&lt;&lt;n </a:t>
            </a:r>
            <a:r>
              <a:rPr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并且</a:t>
            </a:r>
            <a:r>
              <a:rPr lang="en-US" sz="18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 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t&lt;&lt;</a:t>
            </a:r>
            <a:r>
              <a:rPr lang="en-US" altLang="zh-CN"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n</a:t>
            </a:r>
            <a:r>
              <a:rPr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。该方法终止于局部最优解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  <a:cs typeface="Times New Roman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k</a:t>
            </a:r>
            <a:r>
              <a:rPr sz="24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均值算法的局限性：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cs typeface="Times New Roman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只有当簇均值有定义的情况下</a:t>
            </a:r>
            <a:r>
              <a:rPr lang="en-US" sz="18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 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k </a:t>
            </a:r>
            <a:r>
              <a:rPr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均值方法才能使用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  <a:cs typeface="Times New Roman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需事先给出要生成簇的数目</a:t>
            </a:r>
            <a:r>
              <a:rPr lang="en-US" sz="18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 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k </a:t>
            </a:r>
            <a:r>
              <a:rPr sz="18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值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  <a:cs typeface="Times New Roman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不适合发现非凸形状的簇，或者大小差别很大的簇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  <a:cs typeface="Times New Roman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对噪声和离群点数据很敏感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  <a:cs typeface="Times New Roman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4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k</a:t>
            </a:r>
            <a:r>
              <a:rPr sz="24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均值方法变种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不同之处</a:t>
            </a:r>
            <a:r>
              <a:rPr sz="24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：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  <a:cs typeface="Times New Roman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初始</a:t>
            </a:r>
            <a:r>
              <a:rPr lang="en-US" altLang="zh-CN"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k</a:t>
            </a:r>
            <a:r>
              <a:rPr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均值的选择</a:t>
            </a:r>
            <a:r>
              <a:rPr lang="en-US" sz="18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 // </a:t>
            </a:r>
            <a:r>
              <a:rPr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相异度计算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方法</a:t>
            </a:r>
            <a:r>
              <a:rPr lang="en-US" sz="1800" dirty="0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 // </a:t>
            </a:r>
            <a:r>
              <a:rPr sz="18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charset="0"/>
              </a:rPr>
              <a:t>计算簇均值的策略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  <a:cs typeface="Times New Roman" charset="0"/>
            </a:endParaRPr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21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271"/>
    </mc:Choice>
    <mc:Fallback xmlns="">
      <p:transition advTm="6127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732" y="4031139"/>
            <a:ext cx="6480720" cy="2437841"/>
          </a:xfrm>
          <a:prstGeom prst="rect">
            <a:avLst/>
          </a:prstGeom>
        </p:spPr>
      </p:pic>
      <p:sp>
        <p:nvSpPr>
          <p:cNvPr id="59396" name="灯片编号占位符 17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9AC068D1-2B26-6A4C-AF4A-1DC64E4B20BB}" type="slidenum">
              <a:rPr lang="zh-CN" altLang="en-US">
                <a:ea typeface="楷体_GB2312" charset="0"/>
                <a:cs typeface="楷体_GB2312" charset="0"/>
              </a:rPr>
              <a:pPr eaLnBrk="1" hangingPunct="1"/>
              <a:t>14</a:t>
            </a:fld>
            <a:endParaRPr lang="zh-CN" altLang="en-US">
              <a:ea typeface="楷体_GB2312" charset="0"/>
              <a:cs typeface="楷体_GB2312" charset="0"/>
            </a:endParaRPr>
          </a:p>
        </p:txBody>
      </p:sp>
      <p:sp>
        <p:nvSpPr>
          <p:cNvPr id="593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latin typeface="Times New Roman" charset="0"/>
                <a:ea typeface="华文楷体" charset="0"/>
                <a:cs typeface="华文楷体" charset="0"/>
              </a:rPr>
              <a:t>划分方法</a:t>
            </a:r>
            <a:r>
              <a:rPr lang="en-US" altLang="zh-CN" dirty="0">
                <a:latin typeface="Times New Roman" charset="0"/>
                <a:ea typeface="华文楷体" charset="0"/>
                <a:cs typeface="华文楷体" charset="0"/>
              </a:rPr>
              <a:t>——k</a:t>
            </a:r>
            <a:r>
              <a:rPr lang="zh-CN" altLang="en-US" dirty="0">
                <a:latin typeface="Times New Roman" charset="0"/>
                <a:ea typeface="华文楷体" charset="0"/>
                <a:cs typeface="华文楷体" charset="0"/>
              </a:rPr>
              <a:t>中心点方法</a:t>
            </a:r>
            <a:endParaRPr dirty="0">
              <a:latin typeface="Times New Roman" charset="0"/>
              <a:ea typeface="华文楷体" charset="0"/>
              <a:cs typeface="华文楷体" charset="0"/>
            </a:endParaRPr>
          </a:p>
        </p:txBody>
      </p:sp>
      <p:sp>
        <p:nvSpPr>
          <p:cNvPr id="59395" name="内容占位符 2"/>
          <p:cNvSpPr>
            <a:spLocks noGrp="1"/>
          </p:cNvSpPr>
          <p:nvPr>
            <p:ph sz="quarter" idx="13"/>
          </p:nvPr>
        </p:nvSpPr>
        <p:spPr>
          <a:xfrm>
            <a:off x="322291" y="1364358"/>
            <a:ext cx="11394696" cy="3113050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altLang="zh-CN" sz="2400" dirty="0" err="1">
                <a:latin typeface="Times New Roman" charset="0"/>
                <a:ea typeface="华文楷体" charset="0"/>
                <a:cs typeface="华文楷体" charset="0"/>
              </a:rPr>
              <a:t>k</a:t>
            </a:r>
            <a:r>
              <a:rPr sz="2400" dirty="0" err="1">
                <a:latin typeface="Times New Roman" charset="0"/>
                <a:ea typeface="华文楷体" charset="0"/>
                <a:cs typeface="华文楷体" charset="0"/>
              </a:rPr>
              <a:t>均值算法对离群点敏感的原因</a:t>
            </a:r>
            <a:r>
              <a:rPr lang="zh-CN" altLang="en-US" sz="2400" dirty="0">
                <a:latin typeface="Times New Roman" charset="0"/>
                <a:ea typeface="华文楷体" charset="0"/>
                <a:cs typeface="华文楷体" charset="0"/>
              </a:rPr>
              <a:t>：</a:t>
            </a:r>
            <a:endParaRPr lang="en-US" sz="2400" dirty="0">
              <a:latin typeface="Times New Roman" charset="0"/>
              <a:ea typeface="华文楷体" charset="0"/>
              <a:cs typeface="华文楷体" charset="0"/>
            </a:endParaRPr>
          </a:p>
          <a:p>
            <a:pPr lvl="1"/>
            <a:r>
              <a:rPr sz="2000" dirty="0" err="1">
                <a:latin typeface="Times New Roman" charset="0"/>
                <a:ea typeface="华文楷体" charset="0"/>
                <a:cs typeface="华文楷体" charset="0"/>
              </a:rPr>
              <a:t>一个具有很大极端值的对象可能显著地扭曲数据的分布。平方误差函数更是恶化了这一影响</a:t>
            </a:r>
            <a:r>
              <a:rPr sz="2000" dirty="0">
                <a:latin typeface="Times New Roman" charset="0"/>
                <a:ea typeface="华文楷体" charset="0"/>
                <a:cs typeface="华文楷体" charset="0"/>
              </a:rPr>
              <a:t>。</a:t>
            </a:r>
            <a:endParaRPr lang="en-US" altLang="zh-CN" sz="2000" dirty="0">
              <a:latin typeface="Times New Roman" charset="0"/>
              <a:ea typeface="华文楷体" charset="0"/>
              <a:cs typeface="华文楷体" charset="0"/>
            </a:endParaRPr>
          </a:p>
          <a:p>
            <a:pPr eaLnBrk="1" hangingPunct="1"/>
            <a:r>
              <a:rPr lang="zh-CN" altLang="en-US" sz="2400" dirty="0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基于代表对象的技术：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k</a:t>
            </a:r>
            <a:r>
              <a:rPr sz="2400" dirty="0" err="1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中心点</a:t>
            </a:r>
            <a:r>
              <a:rPr lang="zh-CN" altLang="en-US" sz="2400" dirty="0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方法</a:t>
            </a:r>
            <a:endParaRPr lang="en-US" sz="2400" dirty="0">
              <a:solidFill>
                <a:srgbClr val="FF0000"/>
              </a:solidFill>
              <a:latin typeface="Times New Roman" charset="0"/>
              <a:ea typeface="华文楷体" charset="0"/>
              <a:cs typeface="华文楷体" charset="0"/>
            </a:endParaRPr>
          </a:p>
          <a:p>
            <a:pPr lvl="1"/>
            <a:r>
              <a:rPr sz="2000" dirty="0">
                <a:latin typeface="Times New Roman" charset="0"/>
                <a:ea typeface="华文楷体" charset="0"/>
                <a:cs typeface="华文楷体" charset="0"/>
              </a:rPr>
              <a:t>不采用簇中对象的</a:t>
            </a:r>
            <a:r>
              <a:rPr sz="2000" dirty="0">
                <a:solidFill>
                  <a:srgbClr val="0000FF"/>
                </a:solidFill>
                <a:latin typeface="Times New Roman" charset="0"/>
                <a:ea typeface="华文楷体" charset="0"/>
                <a:cs typeface="华文楷体" charset="0"/>
              </a:rPr>
              <a:t>均值</a:t>
            </a:r>
            <a:r>
              <a:rPr sz="2000" dirty="0">
                <a:latin typeface="Times New Roman" charset="0"/>
                <a:ea typeface="华文楷体" charset="0"/>
                <a:cs typeface="华文楷体" charset="0"/>
              </a:rPr>
              <a:t>作为参照点，而是在每个簇中选出一个</a:t>
            </a:r>
            <a:r>
              <a:rPr sz="2000" dirty="0">
                <a:solidFill>
                  <a:srgbClr val="0000FF"/>
                </a:solidFill>
                <a:latin typeface="Times New Roman" charset="0"/>
                <a:ea typeface="华文楷体" charset="0"/>
                <a:cs typeface="华文楷体" charset="0"/>
              </a:rPr>
              <a:t>实际的对象</a:t>
            </a:r>
            <a:r>
              <a:rPr sz="2000" dirty="0">
                <a:latin typeface="Times New Roman" charset="0"/>
                <a:ea typeface="华文楷体" charset="0"/>
                <a:cs typeface="华文楷体" charset="0"/>
              </a:rPr>
              <a:t>来代表该簇。其余的每个对象聚类到与其最相似的代表对象所在的簇中。</a:t>
            </a:r>
            <a:endParaRPr lang="en-US" sz="2000" dirty="0">
              <a:latin typeface="Times New Roman" charset="0"/>
              <a:ea typeface="华文楷体" charset="0"/>
              <a:cs typeface="华文楷体" charset="0"/>
            </a:endParaRPr>
          </a:p>
          <a:p>
            <a:pPr lvl="1"/>
            <a:r>
              <a:rPr sz="2000" dirty="0" err="1">
                <a:latin typeface="Times New Roman" charset="0"/>
                <a:ea typeface="华文楷体" charset="0"/>
                <a:cs typeface="华文楷体" charset="0"/>
              </a:rPr>
              <a:t>通常，该算法重复迭代，</a:t>
            </a:r>
            <a:r>
              <a:rPr sz="2000" dirty="0" err="1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直到每个代表对象都成为它所在簇的实际中心点，或最靠近中心的对象</a:t>
            </a:r>
            <a:r>
              <a:rPr sz="2000" dirty="0">
                <a:latin typeface="Times New Roman" charset="0"/>
                <a:ea typeface="华文楷体" charset="0"/>
                <a:cs typeface="华文楷体" charset="0"/>
              </a:rPr>
              <a:t>。</a:t>
            </a:r>
            <a:endParaRPr lang="en-US" altLang="zh-CN" sz="2000" dirty="0">
              <a:latin typeface="Times New Roman" charset="0"/>
              <a:ea typeface="华文楷体" charset="0"/>
              <a:cs typeface="华文楷体" charset="0"/>
            </a:endParaRPr>
          </a:p>
          <a:p>
            <a:pPr eaLnBrk="1" hangingPunct="1">
              <a:buFont typeface="Wingdings" charset="0"/>
              <a:buNone/>
            </a:pPr>
            <a:endParaRPr sz="2000" dirty="0">
              <a:latin typeface="Times New Roman" charset="0"/>
              <a:ea typeface="华文楷体" charset="0"/>
              <a:cs typeface="华文楷体" charset="0"/>
            </a:endParaRP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30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421"/>
    </mc:Choice>
    <mc:Fallback xmlns="">
      <p:transition advTm="5042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ACF1514B-CC01-0741-8603-3E689DAE2A95}" type="slidenum">
              <a:rPr lang="zh-CN" altLang="en-US">
                <a:ea typeface="楷体_GB2312" charset="0"/>
                <a:cs typeface="楷体_GB2312" charset="0"/>
              </a:rPr>
              <a:pPr eaLnBrk="1" hangingPunct="1"/>
              <a:t>15</a:t>
            </a:fld>
            <a:endParaRPr lang="zh-CN" altLang="en-US">
              <a:ea typeface="楷体_GB2312" charset="0"/>
              <a:cs typeface="楷体_GB2312" charset="0"/>
            </a:endParaRPr>
          </a:p>
        </p:txBody>
      </p:sp>
      <p:sp>
        <p:nvSpPr>
          <p:cNvPr id="2253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Times New Roman" charset="0"/>
                <a:ea typeface="华文楷体" charset="0"/>
                <a:cs typeface="华文楷体" charset="0"/>
              </a:rPr>
              <a:t>划分方法</a:t>
            </a:r>
            <a:r>
              <a:rPr lang="en-US" altLang="zh-CN">
                <a:latin typeface="Times New Roman" charset="0"/>
                <a:ea typeface="华文楷体" charset="0"/>
                <a:cs typeface="华文楷体" charset="0"/>
              </a:rPr>
              <a:t>——k</a:t>
            </a:r>
            <a:r>
              <a:rPr lang="zh-CN" altLang="en-US">
                <a:latin typeface="Times New Roman" charset="0"/>
                <a:ea typeface="华文楷体" charset="0"/>
                <a:cs typeface="华文楷体" charset="0"/>
              </a:rPr>
              <a:t>中心点方法</a:t>
            </a:r>
            <a:endParaRPr>
              <a:latin typeface="Times New Roman" charset="0"/>
              <a:ea typeface="华文楷体" charset="0"/>
              <a:cs typeface="华文楷体" charset="0"/>
            </a:endParaRPr>
          </a:p>
        </p:txBody>
      </p:sp>
      <p:sp>
        <p:nvSpPr>
          <p:cNvPr id="22532" name="内容占位符 2"/>
          <p:cNvSpPr>
            <a:spLocks noGrp="1"/>
          </p:cNvSpPr>
          <p:nvPr>
            <p:ph sz="quarter" idx="13"/>
          </p:nvPr>
        </p:nvSpPr>
        <p:spPr>
          <a:xfrm>
            <a:off x="322290" y="1364357"/>
            <a:ext cx="11564909" cy="4789594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2400" dirty="0" err="1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K</a:t>
            </a:r>
            <a:r>
              <a:rPr sz="2400" dirty="0" err="1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中心点划分方法的原则</a:t>
            </a:r>
            <a:r>
              <a:rPr sz="2400" dirty="0" err="1">
                <a:latin typeface="Times New Roman" charset="0"/>
                <a:ea typeface="华文楷体" charset="0"/>
                <a:cs typeface="华文楷体" charset="0"/>
              </a:rPr>
              <a:t>：最小化所有对象与其对应的参照点之间的相异度之和。使用绝对误差标准，其定义如下</a:t>
            </a:r>
            <a:r>
              <a:rPr sz="2400" dirty="0">
                <a:latin typeface="Times New Roman" charset="0"/>
                <a:ea typeface="华文楷体" charset="0"/>
                <a:cs typeface="华文楷体" charset="0"/>
              </a:rPr>
              <a:t>：</a:t>
            </a:r>
            <a:endParaRPr lang="en-US" altLang="zh-CN" sz="2400" dirty="0">
              <a:latin typeface="Times New Roman" charset="0"/>
              <a:ea typeface="华文楷体" charset="0"/>
              <a:cs typeface="华文楷体" charset="0"/>
            </a:endParaRPr>
          </a:p>
          <a:p>
            <a:pPr eaLnBrk="1" hangingPunct="1">
              <a:buFont typeface="Wingdings" charset="0"/>
              <a:buNone/>
            </a:pPr>
            <a:endParaRPr lang="en-US" sz="2400" dirty="0">
              <a:latin typeface="Times New Roman" charset="0"/>
              <a:ea typeface="华文楷体" charset="0"/>
              <a:cs typeface="华文楷体" charset="0"/>
            </a:endParaRPr>
          </a:p>
          <a:p>
            <a:pPr eaLnBrk="1" hangingPunct="1">
              <a:buFont typeface="Wingdings" charset="0"/>
              <a:buNone/>
            </a:pPr>
            <a:r>
              <a:rPr sz="2400" dirty="0">
                <a:latin typeface="Times New Roman" charset="0"/>
                <a:ea typeface="华文楷体" charset="0"/>
                <a:cs typeface="华文楷体" charset="0"/>
              </a:rPr>
              <a:t>   </a:t>
            </a:r>
            <a:r>
              <a:rPr sz="2400" dirty="0" err="1">
                <a:latin typeface="Times New Roman" charset="0"/>
                <a:ea typeface="华文楷体" charset="0"/>
                <a:cs typeface="华文楷体" charset="0"/>
              </a:rPr>
              <a:t>其中，</a:t>
            </a:r>
            <a:r>
              <a:rPr lang="en-US" altLang="zh-CN" sz="2400" dirty="0" err="1">
                <a:latin typeface="Times New Roman" charset="0"/>
                <a:ea typeface="华文楷体" charset="0"/>
                <a:cs typeface="华文楷体" charset="0"/>
              </a:rPr>
              <a:t>E</a:t>
            </a:r>
            <a:r>
              <a:rPr sz="2400" dirty="0" err="1">
                <a:latin typeface="Times New Roman" charset="0"/>
                <a:ea typeface="华文楷体" charset="0"/>
                <a:cs typeface="华文楷体" charset="0"/>
              </a:rPr>
              <a:t>是数据集中所有对象的绝对误差之和；</a:t>
            </a:r>
            <a:r>
              <a:rPr lang="en-US" altLang="zh-CN" sz="2400" dirty="0" err="1">
                <a:latin typeface="Times New Roman" charset="0"/>
                <a:ea typeface="华文楷体" charset="0"/>
                <a:cs typeface="华文楷体" charset="0"/>
              </a:rPr>
              <a:t>p</a:t>
            </a:r>
            <a:r>
              <a:rPr sz="2400" dirty="0" err="1">
                <a:latin typeface="Times New Roman" charset="0"/>
                <a:ea typeface="华文楷体" charset="0"/>
                <a:cs typeface="华文楷体" charset="0"/>
              </a:rPr>
              <a:t>是空间中的点，代表簇</a:t>
            </a:r>
            <a:r>
              <a:rPr lang="en-US" altLang="zh-CN" sz="2400" dirty="0" err="1">
                <a:latin typeface="Times New Roman" charset="0"/>
                <a:ea typeface="华文楷体" charset="0"/>
                <a:cs typeface="华文楷体" charset="0"/>
              </a:rPr>
              <a:t>C</a:t>
            </a:r>
            <a:r>
              <a:rPr lang="en-US" altLang="zh-CN" sz="2400" baseline="-25000" dirty="0" err="1">
                <a:latin typeface="Times New Roman" charset="0"/>
                <a:ea typeface="华文楷体" charset="0"/>
                <a:cs typeface="华文楷体" charset="0"/>
              </a:rPr>
              <a:t>j</a:t>
            </a:r>
            <a:r>
              <a:rPr sz="2400" dirty="0" err="1">
                <a:latin typeface="Times New Roman" charset="0"/>
                <a:ea typeface="华文楷体" charset="0"/>
                <a:cs typeface="华文楷体" charset="0"/>
              </a:rPr>
              <a:t>中的给定对象；</a:t>
            </a:r>
            <a:r>
              <a:rPr lang="en-US" altLang="zh-CN" sz="2400" dirty="0" err="1">
                <a:latin typeface="Times New Roman" charset="0"/>
                <a:ea typeface="华文楷体" charset="0"/>
                <a:cs typeface="Times New Roman" charset="0"/>
              </a:rPr>
              <a:t>О</a:t>
            </a:r>
            <a:r>
              <a:rPr lang="en-US" altLang="zh-CN" sz="2400" baseline="-25000" dirty="0" err="1">
                <a:latin typeface="Times New Roman" charset="0"/>
                <a:ea typeface="华文楷体" charset="0"/>
                <a:cs typeface="华文楷体" charset="0"/>
              </a:rPr>
              <a:t>j</a:t>
            </a:r>
            <a:r>
              <a:rPr sz="2400" dirty="0" err="1">
                <a:latin typeface="Times New Roman" charset="0"/>
                <a:ea typeface="华文楷体" charset="0"/>
                <a:cs typeface="华文楷体" charset="0"/>
              </a:rPr>
              <a:t>是</a:t>
            </a:r>
            <a:r>
              <a:rPr lang="en-US" altLang="zh-CN" sz="2400" dirty="0" err="1">
                <a:latin typeface="Times New Roman" charset="0"/>
                <a:ea typeface="华文楷体" charset="0"/>
                <a:cs typeface="华文楷体" charset="0"/>
              </a:rPr>
              <a:t>C</a:t>
            </a:r>
            <a:r>
              <a:rPr lang="en-US" altLang="zh-CN" sz="2400" baseline="-25000" dirty="0" err="1">
                <a:latin typeface="Times New Roman" charset="0"/>
                <a:ea typeface="华文楷体" charset="0"/>
                <a:cs typeface="华文楷体" charset="0"/>
              </a:rPr>
              <a:t>j</a:t>
            </a:r>
            <a:r>
              <a:rPr sz="2400" dirty="0" err="1">
                <a:latin typeface="Times New Roman" charset="0"/>
                <a:ea typeface="华文楷体" charset="0"/>
                <a:cs typeface="华文楷体" charset="0"/>
              </a:rPr>
              <a:t>簇中的代表对象</a:t>
            </a:r>
            <a:r>
              <a:rPr sz="2400" dirty="0">
                <a:latin typeface="Times New Roman" charset="0"/>
                <a:ea typeface="华文楷体" charset="0"/>
                <a:cs typeface="华文楷体" charset="0"/>
              </a:rPr>
              <a:t>。</a:t>
            </a:r>
          </a:p>
          <a:p>
            <a:pPr eaLnBrk="1" hangingPunct="1"/>
            <a:r>
              <a:rPr lang="en-US" altLang="zh-CN" sz="2400" dirty="0" err="1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K</a:t>
            </a:r>
            <a:r>
              <a:rPr sz="2400" dirty="0" err="1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中心点聚类</a:t>
            </a:r>
            <a:endParaRPr lang="en-US" sz="2400" dirty="0">
              <a:solidFill>
                <a:srgbClr val="FF0000"/>
              </a:solidFill>
              <a:latin typeface="Times New Roman" charset="0"/>
              <a:ea typeface="华文楷体" charset="0"/>
              <a:cs typeface="华文楷体" charset="0"/>
            </a:endParaRPr>
          </a:p>
          <a:p>
            <a:pPr lvl="1" eaLnBrk="1" hangingPunct="1"/>
            <a:r>
              <a:rPr dirty="0" err="1">
                <a:latin typeface="Times New Roman" charset="0"/>
                <a:ea typeface="华文楷体" charset="0"/>
              </a:rPr>
              <a:t>首先随意选择初始代表对象（或种子</a:t>
            </a:r>
            <a:r>
              <a:rPr dirty="0">
                <a:latin typeface="Times New Roman" charset="0"/>
                <a:ea typeface="华文楷体" charset="0"/>
              </a:rPr>
              <a:t>）。</a:t>
            </a:r>
            <a:r>
              <a:rPr dirty="0" err="1">
                <a:solidFill>
                  <a:srgbClr val="0000FF"/>
                </a:solidFill>
                <a:latin typeface="Times New Roman" charset="0"/>
                <a:ea typeface="华文楷体" charset="0"/>
              </a:rPr>
              <a:t>只要能够提高结果聚类结果，迭代过程就继续用非代表对象代替代表对象</a:t>
            </a:r>
            <a:r>
              <a:rPr dirty="0">
                <a:latin typeface="Times New Roman" charset="0"/>
                <a:ea typeface="华文楷体" charset="0"/>
              </a:rPr>
              <a:t>。</a:t>
            </a:r>
            <a:endParaRPr lang="en-US" dirty="0">
              <a:latin typeface="Times New Roman" charset="0"/>
              <a:ea typeface="华文楷体" charset="0"/>
            </a:endParaRPr>
          </a:p>
          <a:p>
            <a:pPr lvl="1" eaLnBrk="1" hangingPunct="1"/>
            <a:r>
              <a:rPr dirty="0" err="1">
                <a:latin typeface="Times New Roman" charset="0"/>
                <a:ea typeface="华文楷体" charset="0"/>
              </a:rPr>
              <a:t>聚类结果的质量用代价函数来评估</a:t>
            </a:r>
            <a:r>
              <a:rPr lang="zh-CN" altLang="en-US" dirty="0">
                <a:latin typeface="Times New Roman" charset="0"/>
                <a:ea typeface="华文楷体" charset="0"/>
              </a:rPr>
              <a:t>：</a:t>
            </a:r>
            <a:r>
              <a:rPr dirty="0" err="1">
                <a:latin typeface="Times New Roman" charset="0"/>
                <a:ea typeface="华文楷体" charset="0"/>
              </a:rPr>
              <a:t>对象与其簇的代表对象之间的平均相异度</a:t>
            </a:r>
            <a:r>
              <a:rPr dirty="0">
                <a:latin typeface="Times New Roman" charset="0"/>
                <a:ea typeface="华文楷体" charset="0"/>
              </a:rPr>
              <a:t>。</a:t>
            </a:r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213"/>
              </p:ext>
            </p:extLst>
          </p:nvPr>
        </p:nvGraphicFramePr>
        <p:xfrm>
          <a:off x="5777760" y="2048273"/>
          <a:ext cx="2357437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29" name="公式" r:id="rId3" imgW="1117600" imgH="469900" progId="Equation.3">
                  <p:embed/>
                </p:oleObj>
              </mc:Choice>
              <mc:Fallback>
                <p:oleObj name="公式" r:id="rId3" imgW="1117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7760" y="2048273"/>
                        <a:ext cx="2357437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9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661"/>
    </mc:Choice>
    <mc:Fallback xmlns="">
      <p:transition advTm="7166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灯片编号占位符 5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503D692A-CCCB-A347-B6F1-66F002AD6F16}" type="slidenum">
              <a:rPr lang="zh-CN" altLang="en-US">
                <a:ea typeface="楷体_GB2312" charset="0"/>
                <a:cs typeface="楷体_GB2312" charset="0"/>
              </a:rPr>
              <a:pPr eaLnBrk="1" hangingPunct="1"/>
              <a:t>16</a:t>
            </a:fld>
            <a:endParaRPr lang="zh-CN" altLang="en-US">
              <a:ea typeface="楷体_GB2312" charset="0"/>
              <a:cs typeface="楷体_GB2312" charset="0"/>
            </a:endParaRPr>
          </a:p>
        </p:txBody>
      </p:sp>
      <p:sp>
        <p:nvSpPr>
          <p:cNvPr id="604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Times New Roman" charset="0"/>
                <a:ea typeface="华文楷体" charset="0"/>
                <a:cs typeface="华文楷体" charset="0"/>
              </a:rPr>
              <a:t>划分方法</a:t>
            </a:r>
            <a:r>
              <a:rPr lang="en-US" altLang="zh-CN">
                <a:latin typeface="Times New Roman" charset="0"/>
                <a:ea typeface="华文楷体" charset="0"/>
                <a:cs typeface="华文楷体" charset="0"/>
              </a:rPr>
              <a:t>——k</a:t>
            </a:r>
            <a:r>
              <a:rPr lang="zh-CN" altLang="en-US">
                <a:latin typeface="Times New Roman" charset="0"/>
                <a:ea typeface="华文楷体" charset="0"/>
                <a:cs typeface="华文楷体" charset="0"/>
              </a:rPr>
              <a:t>中心点方法</a:t>
            </a:r>
            <a:endParaRPr>
              <a:latin typeface="Times New Roman" charset="0"/>
              <a:ea typeface="华文楷体" charset="0"/>
              <a:cs typeface="华文楷体" charset="0"/>
            </a:endParaRPr>
          </a:p>
        </p:txBody>
      </p:sp>
      <p:sp>
        <p:nvSpPr>
          <p:cNvPr id="60419" name="内容占位符 2"/>
          <p:cNvSpPr>
            <a:spLocks noGrp="1"/>
          </p:cNvSpPr>
          <p:nvPr>
            <p:ph sz="quarter" idx="13"/>
          </p:nvPr>
        </p:nvSpPr>
        <p:spPr>
          <a:xfrm>
            <a:off x="322291" y="1243036"/>
            <a:ext cx="11394696" cy="4789594"/>
          </a:xfrm>
        </p:spPr>
        <p:txBody>
          <a:bodyPr/>
          <a:lstStyle/>
          <a:p>
            <a:r>
              <a:rPr sz="2400" dirty="0" err="1">
                <a:latin typeface="Times New Roman" charset="0"/>
                <a:ea typeface="华文楷体" charset="0"/>
                <a:cs typeface="华文楷体" charset="0"/>
              </a:rPr>
              <a:t>为了确定非代表对象</a:t>
            </a:r>
            <a:r>
              <a:rPr lang="en-US" altLang="zh-CN" sz="2400" dirty="0" err="1">
                <a:latin typeface="Times New Roman" charset="0"/>
                <a:ea typeface="华文楷体" charset="0"/>
              </a:rPr>
              <a:t>О</a:t>
            </a:r>
            <a:r>
              <a:rPr lang="en-US" altLang="zh-CN" sz="2400" baseline="-25000" dirty="0" err="1">
                <a:latin typeface="Times New Roman" charset="0"/>
                <a:ea typeface="华文楷体" charset="0"/>
              </a:rPr>
              <a:t>random</a:t>
            </a:r>
            <a:r>
              <a:rPr sz="2400" dirty="0" err="1">
                <a:latin typeface="Times New Roman" charset="0"/>
                <a:ea typeface="华文楷体" charset="0"/>
                <a:cs typeface="华文楷体" charset="0"/>
              </a:rPr>
              <a:t>是否是当前代表对象</a:t>
            </a:r>
            <a:r>
              <a:rPr lang="en-US" altLang="zh-CN" sz="2400" dirty="0" err="1">
                <a:latin typeface="Times New Roman" charset="0"/>
                <a:ea typeface="华文楷体" charset="0"/>
              </a:rPr>
              <a:t>О</a:t>
            </a:r>
            <a:r>
              <a:rPr lang="en-US" altLang="zh-CN" sz="2400" baseline="-25000" dirty="0" err="1">
                <a:latin typeface="Times New Roman" charset="0"/>
                <a:ea typeface="华文楷体" charset="0"/>
              </a:rPr>
              <a:t>j</a:t>
            </a:r>
            <a:r>
              <a:rPr sz="2400" dirty="0" err="1">
                <a:latin typeface="Times New Roman" charset="0"/>
                <a:ea typeface="华文楷体" charset="0"/>
                <a:cs typeface="华文楷体" charset="0"/>
              </a:rPr>
              <a:t>的好的替代，对于每一个非代表对象</a:t>
            </a:r>
            <a:r>
              <a:rPr lang="en-US" altLang="zh-CN" sz="2400" dirty="0" err="1">
                <a:latin typeface="Times New Roman" charset="0"/>
                <a:ea typeface="华文楷体" charset="0"/>
                <a:cs typeface="华文楷体" charset="0"/>
              </a:rPr>
              <a:t>p</a:t>
            </a:r>
            <a:r>
              <a:rPr sz="2400" dirty="0" err="1">
                <a:latin typeface="Times New Roman" charset="0"/>
                <a:ea typeface="华文楷体" charset="0"/>
                <a:cs typeface="华文楷体" charset="0"/>
              </a:rPr>
              <a:t>，考虑如下</a:t>
            </a:r>
            <a:r>
              <a:rPr sz="2400" dirty="0" err="1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四种情况</a:t>
            </a:r>
            <a:r>
              <a:rPr sz="2400" dirty="0">
                <a:latin typeface="Times New Roman" charset="0"/>
                <a:ea typeface="华文楷体" charset="0"/>
                <a:cs typeface="华文楷体" charset="0"/>
              </a:rPr>
              <a:t>：</a:t>
            </a:r>
            <a:endParaRPr lang="en-US" altLang="zh-CN" sz="2400" dirty="0">
              <a:latin typeface="Times New Roman" charset="0"/>
              <a:ea typeface="华文楷体" charset="0"/>
              <a:cs typeface="华文楷体" charset="0"/>
            </a:endParaRPr>
          </a:p>
          <a:p>
            <a:pPr lvl="1" eaLnBrk="1" hangingPunct="1"/>
            <a:r>
              <a:rPr lang="en-US" altLang="zh-CN" sz="2000" dirty="0">
                <a:latin typeface="Times New Roman" charset="0"/>
                <a:ea typeface="华文楷体" charset="0"/>
              </a:rPr>
              <a:t>1)</a:t>
            </a:r>
            <a:r>
              <a:rPr sz="2000" dirty="0">
                <a:latin typeface="Times New Roman" charset="0"/>
                <a:ea typeface="华文楷体" charset="0"/>
              </a:rPr>
              <a:t> </a:t>
            </a:r>
            <a:r>
              <a:rPr sz="2000" dirty="0" err="1">
                <a:latin typeface="Times New Roman" charset="0"/>
                <a:ea typeface="华文楷体" charset="0"/>
              </a:rPr>
              <a:t>若</a:t>
            </a:r>
            <a:r>
              <a:rPr lang="en-US" altLang="zh-CN" sz="2000" dirty="0" err="1">
                <a:latin typeface="Times New Roman" charset="0"/>
                <a:ea typeface="华文楷体" charset="0"/>
              </a:rPr>
              <a:t>p</a:t>
            </a:r>
            <a:r>
              <a:rPr sz="2000" dirty="0" err="1">
                <a:latin typeface="Times New Roman" charset="0"/>
                <a:ea typeface="华文楷体" charset="0"/>
              </a:rPr>
              <a:t>当前隶属于代表对象</a:t>
            </a:r>
            <a:r>
              <a:rPr lang="en-US" altLang="zh-CN" sz="2000" dirty="0" err="1">
                <a:latin typeface="Times New Roman" charset="0"/>
                <a:ea typeface="华文楷体" charset="0"/>
              </a:rPr>
              <a:t>О</a:t>
            </a:r>
            <a:r>
              <a:rPr lang="en-US" altLang="zh-CN" sz="2000" baseline="-25000" dirty="0" err="1">
                <a:latin typeface="Times New Roman" charset="0"/>
                <a:ea typeface="华文楷体" charset="0"/>
              </a:rPr>
              <a:t>j</a:t>
            </a:r>
            <a:r>
              <a:rPr sz="2000" baseline="-25000" dirty="0" err="1">
                <a:latin typeface="Times New Roman" charset="0"/>
                <a:ea typeface="华文楷体" charset="0"/>
              </a:rPr>
              <a:t>，</a:t>
            </a:r>
            <a:r>
              <a:rPr lang="en-US" altLang="zh-CN" sz="2000" dirty="0" err="1">
                <a:latin typeface="Times New Roman" charset="0"/>
                <a:ea typeface="华文楷体" charset="0"/>
              </a:rPr>
              <a:t>О</a:t>
            </a:r>
            <a:r>
              <a:rPr lang="en-US" altLang="zh-CN" sz="2000" baseline="-25000" dirty="0" err="1">
                <a:latin typeface="Times New Roman" charset="0"/>
                <a:ea typeface="华文楷体" charset="0"/>
              </a:rPr>
              <a:t>j</a:t>
            </a:r>
            <a:r>
              <a:rPr sz="2000" dirty="0" err="1">
                <a:latin typeface="Times New Roman" charset="0"/>
                <a:ea typeface="华文楷体" charset="0"/>
              </a:rPr>
              <a:t>被</a:t>
            </a:r>
            <a:r>
              <a:rPr lang="en-US" altLang="zh-CN" sz="2000" dirty="0" err="1">
                <a:latin typeface="Times New Roman" charset="0"/>
                <a:ea typeface="华文楷体" charset="0"/>
              </a:rPr>
              <a:t>О</a:t>
            </a:r>
            <a:r>
              <a:rPr lang="en-US" altLang="zh-CN" sz="2000" baseline="-25000" dirty="0" err="1">
                <a:latin typeface="Times New Roman" charset="0"/>
                <a:ea typeface="华文楷体" charset="0"/>
              </a:rPr>
              <a:t>random</a:t>
            </a:r>
            <a:r>
              <a:rPr sz="2000" dirty="0" err="1">
                <a:latin typeface="Times New Roman" charset="0"/>
                <a:ea typeface="华文楷体" charset="0"/>
              </a:rPr>
              <a:t>所取代成为新的代表对象</a:t>
            </a:r>
            <a:r>
              <a:rPr sz="2000" dirty="0">
                <a:latin typeface="Times New Roman" charset="0"/>
                <a:ea typeface="华文楷体" charset="0"/>
              </a:rPr>
              <a:t>， </a:t>
            </a:r>
            <a:endParaRPr lang="en-US" sz="2000" dirty="0">
              <a:latin typeface="Times New Roman" charset="0"/>
              <a:ea typeface="华文楷体" charset="0"/>
            </a:endParaRPr>
          </a:p>
          <a:p>
            <a:pPr lvl="2" eaLnBrk="1" hangingPunct="1"/>
            <a:r>
              <a:rPr sz="1800" dirty="0" err="1">
                <a:latin typeface="Times New Roman" charset="0"/>
                <a:ea typeface="华文楷体" charset="0"/>
              </a:rPr>
              <a:t>若</a:t>
            </a:r>
            <a:r>
              <a:rPr lang="en-US" altLang="zh-CN" sz="1800" dirty="0" err="1">
                <a:latin typeface="Times New Roman" charset="0"/>
                <a:ea typeface="华文楷体" charset="0"/>
              </a:rPr>
              <a:t>p</a:t>
            </a:r>
            <a:r>
              <a:rPr sz="1800" dirty="0" err="1">
                <a:latin typeface="Times New Roman" charset="0"/>
                <a:ea typeface="华文楷体" charset="0"/>
              </a:rPr>
              <a:t>离其他代表对象</a:t>
            </a:r>
            <a:r>
              <a:rPr lang="az-Cyrl-AZ" altLang="zh-CN" sz="1800" dirty="0">
                <a:latin typeface="Times New Roman" charset="0"/>
                <a:ea typeface="华文楷体" charset="0"/>
              </a:rPr>
              <a:t>О</a:t>
            </a:r>
            <a:r>
              <a:rPr lang="en-US" altLang="zh-CN" sz="1800" baseline="-25000" dirty="0" err="1">
                <a:latin typeface="Times New Roman" charset="0"/>
                <a:ea typeface="华文楷体" charset="0"/>
              </a:rPr>
              <a:t>i</a:t>
            </a:r>
            <a:r>
              <a:rPr sz="1800" dirty="0" err="1">
                <a:latin typeface="Times New Roman" charset="0"/>
                <a:ea typeface="华文楷体" charset="0"/>
              </a:rPr>
              <a:t>最近，则</a:t>
            </a:r>
            <a:r>
              <a:rPr lang="en-US" altLang="zh-CN" sz="1800" dirty="0" err="1">
                <a:latin typeface="Times New Roman" charset="0"/>
                <a:ea typeface="华文楷体" charset="0"/>
              </a:rPr>
              <a:t>p</a:t>
            </a:r>
            <a:r>
              <a:rPr sz="1800" dirty="0" err="1">
                <a:latin typeface="Times New Roman" charset="0"/>
                <a:ea typeface="华文楷体" charset="0"/>
              </a:rPr>
              <a:t>重新分配给</a:t>
            </a:r>
            <a:r>
              <a:rPr lang="az-Cyrl-AZ" altLang="zh-CN" sz="1800" dirty="0">
                <a:latin typeface="Times New Roman" charset="0"/>
                <a:ea typeface="华文楷体" charset="0"/>
              </a:rPr>
              <a:t>О</a:t>
            </a:r>
            <a:r>
              <a:rPr lang="en-US" altLang="zh-CN" sz="1800" baseline="-25000" dirty="0" err="1">
                <a:latin typeface="Times New Roman" charset="0"/>
                <a:ea typeface="华文楷体" charset="0"/>
              </a:rPr>
              <a:t>i</a:t>
            </a:r>
            <a:r>
              <a:rPr sz="1800" dirty="0">
                <a:latin typeface="Times New Roman" charset="0"/>
                <a:ea typeface="华文楷体" charset="0"/>
              </a:rPr>
              <a:t> （</a:t>
            </a:r>
            <a:r>
              <a:rPr sz="1800" dirty="0" err="1">
                <a:latin typeface="Times New Roman" charset="0"/>
                <a:ea typeface="华文楷体" charset="0"/>
              </a:rPr>
              <a:t>见图</a:t>
            </a:r>
            <a:r>
              <a:rPr lang="en-US" altLang="zh-CN" sz="1800" dirty="0" err="1">
                <a:latin typeface="Times New Roman" charset="0"/>
                <a:ea typeface="华文楷体" charset="0"/>
              </a:rPr>
              <a:t>a</a:t>
            </a:r>
            <a:r>
              <a:rPr sz="1800" dirty="0">
                <a:latin typeface="Times New Roman" charset="0"/>
                <a:ea typeface="华文楷体" charset="0"/>
              </a:rPr>
              <a:t>） 。</a:t>
            </a:r>
            <a:endParaRPr lang="en-US" altLang="zh-CN" sz="1800" dirty="0">
              <a:latin typeface="Times New Roman" charset="0"/>
              <a:ea typeface="华文楷体" charset="0"/>
            </a:endParaRPr>
          </a:p>
          <a:p>
            <a:pPr lvl="2" eaLnBrk="1" hangingPunct="1"/>
            <a:r>
              <a:rPr sz="1800" dirty="0" err="1">
                <a:latin typeface="Times New Roman" charset="0"/>
                <a:ea typeface="华文楷体" charset="0"/>
              </a:rPr>
              <a:t>若</a:t>
            </a:r>
            <a:r>
              <a:rPr lang="en-US" altLang="zh-CN" sz="1800" dirty="0" err="1">
                <a:latin typeface="Times New Roman" charset="0"/>
                <a:ea typeface="华文楷体" charset="0"/>
              </a:rPr>
              <a:t>p</a:t>
            </a:r>
            <a:r>
              <a:rPr sz="1800" dirty="0" err="1">
                <a:latin typeface="Times New Roman" charset="0"/>
                <a:ea typeface="华文楷体" charset="0"/>
              </a:rPr>
              <a:t>离</a:t>
            </a:r>
            <a:r>
              <a:rPr lang="az-Cyrl-AZ" altLang="zh-CN" sz="1800" dirty="0">
                <a:latin typeface="Times New Roman" charset="0"/>
                <a:ea typeface="华文楷体" charset="0"/>
              </a:rPr>
              <a:t>О</a:t>
            </a:r>
            <a:r>
              <a:rPr lang="en-US" altLang="zh-CN" sz="1800" baseline="-25000" dirty="0" err="1">
                <a:latin typeface="Times New Roman" charset="0"/>
                <a:ea typeface="华文楷体" charset="0"/>
              </a:rPr>
              <a:t>random</a:t>
            </a:r>
            <a:r>
              <a:rPr sz="1800" dirty="0" err="1">
                <a:latin typeface="Times New Roman" charset="0"/>
                <a:ea typeface="华文楷体" charset="0"/>
              </a:rPr>
              <a:t>最近，则</a:t>
            </a:r>
            <a:r>
              <a:rPr lang="en-US" altLang="zh-CN" sz="1800" dirty="0" err="1">
                <a:latin typeface="Times New Roman" charset="0"/>
                <a:ea typeface="华文楷体" charset="0"/>
              </a:rPr>
              <a:t>p</a:t>
            </a:r>
            <a:r>
              <a:rPr sz="1800" dirty="0" err="1">
                <a:latin typeface="Times New Roman" charset="0"/>
                <a:ea typeface="华文楷体" charset="0"/>
              </a:rPr>
              <a:t>重新分配给</a:t>
            </a:r>
            <a:r>
              <a:rPr lang="az-Cyrl-AZ" altLang="zh-CN" sz="1800" dirty="0">
                <a:latin typeface="Times New Roman" charset="0"/>
                <a:ea typeface="华文楷体" charset="0"/>
              </a:rPr>
              <a:t>О</a:t>
            </a:r>
            <a:r>
              <a:rPr lang="en-US" altLang="zh-CN" sz="1800" baseline="-25000" dirty="0">
                <a:latin typeface="Times New Roman" charset="0"/>
                <a:ea typeface="华文楷体" charset="0"/>
              </a:rPr>
              <a:t>random</a:t>
            </a:r>
            <a:r>
              <a:rPr sz="1800" dirty="0">
                <a:latin typeface="Times New Roman" charset="0"/>
                <a:ea typeface="华文楷体" charset="0"/>
              </a:rPr>
              <a:t> （</a:t>
            </a:r>
            <a:r>
              <a:rPr sz="1800" dirty="0" err="1">
                <a:latin typeface="Times New Roman" charset="0"/>
                <a:ea typeface="华文楷体" charset="0"/>
              </a:rPr>
              <a:t>见图</a:t>
            </a:r>
            <a:r>
              <a:rPr lang="en-US" altLang="zh-CN" sz="1800" dirty="0" err="1">
                <a:latin typeface="Times New Roman" charset="0"/>
                <a:ea typeface="华文楷体" charset="0"/>
              </a:rPr>
              <a:t>b</a:t>
            </a:r>
            <a:r>
              <a:rPr sz="1800" dirty="0">
                <a:latin typeface="Times New Roman" charset="0"/>
                <a:ea typeface="华文楷体" charset="0"/>
              </a:rPr>
              <a:t>） 。</a:t>
            </a:r>
            <a:endParaRPr lang="en-US" altLang="zh-CN" sz="1800" dirty="0">
              <a:latin typeface="Times New Roman" charset="0"/>
              <a:ea typeface="华文楷体" charset="0"/>
            </a:endParaRPr>
          </a:p>
          <a:p>
            <a:pPr lvl="1" eaLnBrk="1" hangingPunct="1"/>
            <a:r>
              <a:rPr lang="en-US" altLang="zh-CN" sz="2000" dirty="0">
                <a:latin typeface="Times New Roman" charset="0"/>
                <a:ea typeface="华文楷体" charset="0"/>
              </a:rPr>
              <a:t>2) </a:t>
            </a:r>
            <a:r>
              <a:rPr sz="2000" dirty="0" err="1">
                <a:latin typeface="Times New Roman" charset="0"/>
                <a:ea typeface="华文楷体" charset="0"/>
              </a:rPr>
              <a:t>若</a:t>
            </a:r>
            <a:r>
              <a:rPr lang="en-US" altLang="zh-CN" sz="2000" dirty="0" err="1">
                <a:latin typeface="Times New Roman" charset="0"/>
                <a:ea typeface="华文楷体" charset="0"/>
              </a:rPr>
              <a:t>p</a:t>
            </a:r>
            <a:r>
              <a:rPr sz="2000" dirty="0" err="1">
                <a:latin typeface="Times New Roman" charset="0"/>
                <a:ea typeface="华文楷体" charset="0"/>
              </a:rPr>
              <a:t>当前隶属于代表对象</a:t>
            </a:r>
            <a:r>
              <a:rPr lang="az-Cyrl-AZ" altLang="zh-CN" sz="2000" dirty="0">
                <a:latin typeface="Times New Roman" charset="0"/>
                <a:ea typeface="华文楷体" charset="0"/>
              </a:rPr>
              <a:t>О</a:t>
            </a:r>
            <a:r>
              <a:rPr lang="en-US" altLang="zh-CN" sz="2000" baseline="-25000" dirty="0" err="1">
                <a:latin typeface="Times New Roman" charset="0"/>
                <a:ea typeface="华文楷体" charset="0"/>
              </a:rPr>
              <a:t>i</a:t>
            </a:r>
            <a:r>
              <a:rPr sz="2000" dirty="0" err="1">
                <a:latin typeface="Times New Roman" charset="0"/>
                <a:ea typeface="华文楷体" charset="0"/>
              </a:rPr>
              <a:t>。若</a:t>
            </a:r>
            <a:r>
              <a:rPr lang="az-Cyrl-AZ" altLang="zh-CN" sz="2000" dirty="0">
                <a:latin typeface="Times New Roman" charset="0"/>
                <a:ea typeface="华文楷体" charset="0"/>
              </a:rPr>
              <a:t>О</a:t>
            </a:r>
            <a:r>
              <a:rPr lang="en-US" altLang="zh-CN" sz="2000" baseline="-25000" dirty="0" err="1">
                <a:latin typeface="Times New Roman" charset="0"/>
                <a:ea typeface="华文楷体" charset="0"/>
              </a:rPr>
              <a:t>j</a:t>
            </a:r>
            <a:r>
              <a:rPr sz="2000" dirty="0" err="1">
                <a:latin typeface="Times New Roman" charset="0"/>
                <a:ea typeface="华文楷体" charset="0"/>
              </a:rPr>
              <a:t>被</a:t>
            </a:r>
            <a:r>
              <a:rPr lang="az-Cyrl-AZ" altLang="zh-CN" sz="2000" dirty="0">
                <a:latin typeface="Times New Roman" charset="0"/>
                <a:ea typeface="华文楷体" charset="0"/>
              </a:rPr>
              <a:t>О</a:t>
            </a:r>
            <a:r>
              <a:rPr lang="en-US" altLang="zh-CN" sz="2000" baseline="-25000" dirty="0" err="1">
                <a:latin typeface="Times New Roman" charset="0"/>
                <a:ea typeface="华文楷体" charset="0"/>
              </a:rPr>
              <a:t>random</a:t>
            </a:r>
            <a:r>
              <a:rPr sz="2000" dirty="0" err="1">
                <a:latin typeface="Times New Roman" charset="0"/>
                <a:ea typeface="华文楷体" charset="0"/>
              </a:rPr>
              <a:t>代替作为代表对象</a:t>
            </a:r>
            <a:r>
              <a:rPr sz="2000" dirty="0">
                <a:latin typeface="Times New Roman" charset="0"/>
                <a:ea typeface="华文楷体" charset="0"/>
              </a:rPr>
              <a:t>，</a:t>
            </a:r>
            <a:endParaRPr lang="en-US" sz="2000" dirty="0">
              <a:latin typeface="Times New Roman" charset="0"/>
              <a:ea typeface="华文楷体" charset="0"/>
            </a:endParaRPr>
          </a:p>
          <a:p>
            <a:pPr lvl="2" eaLnBrk="1" hangingPunct="1"/>
            <a:r>
              <a:rPr sz="1800" dirty="0" err="1">
                <a:latin typeface="Times New Roman" charset="0"/>
                <a:ea typeface="华文楷体" charset="0"/>
              </a:rPr>
              <a:t>若</a:t>
            </a:r>
            <a:r>
              <a:rPr lang="en-US" altLang="zh-CN" sz="1800" dirty="0" err="1">
                <a:latin typeface="Times New Roman" charset="0"/>
                <a:ea typeface="华文楷体" charset="0"/>
              </a:rPr>
              <a:t>p</a:t>
            </a:r>
            <a:r>
              <a:rPr sz="1800" dirty="0" err="1">
                <a:latin typeface="Times New Roman" charset="0"/>
                <a:ea typeface="华文楷体" charset="0"/>
              </a:rPr>
              <a:t>仍然离</a:t>
            </a:r>
            <a:r>
              <a:rPr lang="az-Cyrl-AZ" altLang="zh-CN" sz="1800" dirty="0">
                <a:latin typeface="Times New Roman" charset="0"/>
                <a:ea typeface="华文楷体" charset="0"/>
              </a:rPr>
              <a:t>О</a:t>
            </a:r>
            <a:r>
              <a:rPr lang="en-US" altLang="zh-CN" sz="1800" baseline="-25000" dirty="0" err="1">
                <a:latin typeface="Times New Roman" charset="0"/>
                <a:ea typeface="华文楷体" charset="0"/>
              </a:rPr>
              <a:t>i</a:t>
            </a:r>
            <a:r>
              <a:rPr sz="1800" dirty="0" err="1">
                <a:latin typeface="Times New Roman" charset="0"/>
                <a:ea typeface="华文楷体" charset="0"/>
              </a:rPr>
              <a:t>最近，则对象的隶属不发生变化（见图</a:t>
            </a:r>
            <a:r>
              <a:rPr lang="en-US" altLang="zh-CN" sz="1800" dirty="0" err="1">
                <a:latin typeface="Times New Roman" charset="0"/>
                <a:ea typeface="华文楷体" charset="0"/>
              </a:rPr>
              <a:t>c</a:t>
            </a:r>
            <a:r>
              <a:rPr sz="1800" dirty="0">
                <a:latin typeface="Times New Roman" charset="0"/>
                <a:ea typeface="华文楷体" charset="0"/>
              </a:rPr>
              <a:t>） 。</a:t>
            </a:r>
            <a:endParaRPr lang="en-US" altLang="zh-CN" sz="1800" dirty="0">
              <a:latin typeface="Times New Roman" charset="0"/>
              <a:ea typeface="华文楷体" charset="0"/>
            </a:endParaRPr>
          </a:p>
          <a:p>
            <a:pPr lvl="2" eaLnBrk="1" hangingPunct="1"/>
            <a:r>
              <a:rPr sz="1800" dirty="0" err="1">
                <a:latin typeface="Times New Roman" charset="0"/>
                <a:ea typeface="华文楷体" charset="0"/>
              </a:rPr>
              <a:t>若</a:t>
            </a:r>
            <a:r>
              <a:rPr lang="en-US" altLang="zh-CN" sz="1800" dirty="0" err="1">
                <a:latin typeface="Times New Roman" charset="0"/>
                <a:ea typeface="华文楷体" charset="0"/>
              </a:rPr>
              <a:t>p</a:t>
            </a:r>
            <a:r>
              <a:rPr sz="1800" dirty="0" err="1">
                <a:latin typeface="Times New Roman" charset="0"/>
                <a:ea typeface="华文楷体" charset="0"/>
              </a:rPr>
              <a:t>离</a:t>
            </a:r>
            <a:r>
              <a:rPr lang="az-Cyrl-AZ" altLang="zh-CN" sz="1800" dirty="0">
                <a:latin typeface="Times New Roman" charset="0"/>
                <a:ea typeface="华文楷体" charset="0"/>
              </a:rPr>
              <a:t>О</a:t>
            </a:r>
            <a:r>
              <a:rPr lang="en-US" altLang="zh-CN" sz="1800" baseline="-25000" dirty="0" err="1">
                <a:latin typeface="Times New Roman" charset="0"/>
                <a:ea typeface="华文楷体" charset="0"/>
              </a:rPr>
              <a:t>random</a:t>
            </a:r>
            <a:r>
              <a:rPr sz="1800" dirty="0" err="1">
                <a:latin typeface="Times New Roman" charset="0"/>
                <a:ea typeface="华文楷体" charset="0"/>
              </a:rPr>
              <a:t>最近，则重新分配给</a:t>
            </a:r>
            <a:r>
              <a:rPr lang="az-Cyrl-AZ" altLang="zh-CN" sz="1800" dirty="0">
                <a:latin typeface="Times New Roman" charset="0"/>
                <a:ea typeface="华文楷体" charset="0"/>
              </a:rPr>
              <a:t>О</a:t>
            </a:r>
            <a:r>
              <a:rPr lang="en-US" altLang="zh-CN" sz="1800" baseline="-25000" dirty="0">
                <a:latin typeface="Times New Roman" charset="0"/>
                <a:ea typeface="华文楷体" charset="0"/>
              </a:rPr>
              <a:t>random </a:t>
            </a:r>
            <a:r>
              <a:rPr sz="1800" dirty="0">
                <a:latin typeface="Times New Roman" charset="0"/>
                <a:ea typeface="华文楷体" charset="0"/>
              </a:rPr>
              <a:t>（</a:t>
            </a:r>
            <a:r>
              <a:rPr sz="1800" dirty="0" err="1">
                <a:latin typeface="Times New Roman" charset="0"/>
                <a:ea typeface="华文楷体" charset="0"/>
              </a:rPr>
              <a:t>见图</a:t>
            </a:r>
            <a:r>
              <a:rPr lang="en-US" altLang="zh-CN" sz="1800" dirty="0" err="1">
                <a:latin typeface="Times New Roman" charset="0"/>
                <a:ea typeface="华文楷体" charset="0"/>
              </a:rPr>
              <a:t>d</a:t>
            </a:r>
            <a:r>
              <a:rPr sz="1800" dirty="0">
                <a:latin typeface="Times New Roman" charset="0"/>
                <a:ea typeface="华文楷体" charset="0"/>
              </a:rPr>
              <a:t>） 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666875" y="4929666"/>
            <a:ext cx="9001126" cy="1798638"/>
            <a:chOff x="1666875" y="4929666"/>
            <a:chExt cx="9001126" cy="1798638"/>
          </a:xfrm>
        </p:grpSpPr>
        <p:sp>
          <p:nvSpPr>
            <p:cNvPr id="52" name="页脚占位符 1">
              <a:extLst>
                <a:ext uri="{FF2B5EF4-FFF2-40B4-BE49-F238E27FC236}">
                  <a16:creationId xmlns:a16="http://schemas.microsoft.com/office/drawing/2014/main" id="{4B83ADF0-032A-4441-9911-CCF2D6C841F4}"/>
                </a:ext>
              </a:extLst>
            </p:cNvPr>
            <p:cNvSpPr txBox="1">
              <a:spLocks/>
            </p:cNvSpPr>
            <p:nvPr/>
          </p:nvSpPr>
          <p:spPr>
            <a:xfrm>
              <a:off x="3962239" y="6151481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377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tint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人工智能学院           数据挖掘                课程团队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21" name="Rectangle 1030"/>
            <p:cNvSpPr>
              <a:spLocks noChangeArrowheads="1"/>
            </p:cNvSpPr>
            <p:nvPr/>
          </p:nvSpPr>
          <p:spPr bwMode="auto">
            <a:xfrm>
              <a:off x="1666875" y="4942366"/>
              <a:ext cx="1981200" cy="17653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22" name="TextBox 4"/>
            <p:cNvSpPr txBox="1">
              <a:spLocks noChangeArrowheads="1"/>
            </p:cNvSpPr>
            <p:nvPr/>
          </p:nvSpPr>
          <p:spPr bwMode="auto">
            <a:xfrm>
              <a:off x="1952626" y="5286855"/>
              <a:ext cx="2143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+</a:t>
              </a:r>
              <a:endParaRPr lang="zh-CN" altLang="en-US"/>
            </a:p>
          </p:txBody>
        </p:sp>
        <p:sp>
          <p:nvSpPr>
            <p:cNvPr id="60423" name="TextBox 5"/>
            <p:cNvSpPr txBox="1">
              <a:spLocks noChangeArrowheads="1"/>
            </p:cNvSpPr>
            <p:nvPr/>
          </p:nvSpPr>
          <p:spPr bwMode="auto">
            <a:xfrm>
              <a:off x="3095626" y="5572605"/>
              <a:ext cx="2143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+</a:t>
              </a:r>
              <a:endParaRPr lang="zh-CN" altLang="en-US"/>
            </a:p>
          </p:txBody>
        </p:sp>
        <p:sp>
          <p:nvSpPr>
            <p:cNvPr id="60424" name="TextBox 6"/>
            <p:cNvSpPr txBox="1">
              <a:spLocks noChangeArrowheads="1"/>
            </p:cNvSpPr>
            <p:nvPr/>
          </p:nvSpPr>
          <p:spPr bwMode="auto">
            <a:xfrm>
              <a:off x="3095626" y="5929791"/>
              <a:ext cx="2143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+</a:t>
              </a:r>
              <a:endParaRPr lang="zh-CN" altLang="en-US"/>
            </a:p>
          </p:txBody>
        </p:sp>
        <p:sp>
          <p:nvSpPr>
            <p:cNvPr id="60425" name="TextBox 7"/>
            <p:cNvSpPr txBox="1">
              <a:spLocks noChangeArrowheads="1"/>
            </p:cNvSpPr>
            <p:nvPr/>
          </p:nvSpPr>
          <p:spPr bwMode="auto">
            <a:xfrm>
              <a:off x="2524125" y="5170967"/>
              <a:ext cx="357188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4800" b="1">
                  <a:latin typeface="Times New Roman" charset="0"/>
                  <a:cs typeface="Times New Roman" charset="0"/>
                </a:rPr>
                <a:t>·</a:t>
              </a:r>
              <a:endParaRPr lang="zh-CN" altLang="en-US" sz="4800" b="1"/>
            </a:p>
          </p:txBody>
        </p:sp>
        <p:cxnSp>
          <p:nvCxnSpPr>
            <p:cNvPr id="10" name="直接连接符 9"/>
            <p:cNvCxnSpPr>
              <a:stCxn id="60422" idx="3"/>
            </p:cNvCxnSpPr>
            <p:nvPr/>
          </p:nvCxnSpPr>
          <p:spPr>
            <a:xfrm>
              <a:off x="2166938" y="5471004"/>
              <a:ext cx="571500" cy="1016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endCxn id="60423" idx="3"/>
            </p:cNvCxnSpPr>
            <p:nvPr/>
          </p:nvCxnSpPr>
          <p:spPr>
            <a:xfrm>
              <a:off x="2738438" y="5572604"/>
              <a:ext cx="571500" cy="1841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428" name="TextBox 18"/>
            <p:cNvSpPr txBox="1">
              <a:spLocks noChangeArrowheads="1"/>
            </p:cNvSpPr>
            <p:nvPr/>
          </p:nvSpPr>
          <p:spPr bwMode="auto">
            <a:xfrm>
              <a:off x="1809751" y="5001105"/>
              <a:ext cx="4286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O</a:t>
              </a:r>
              <a:r>
                <a:rPr lang="en-US" altLang="zh-CN" baseline="-25000"/>
                <a:t>i</a:t>
              </a:r>
              <a:endParaRPr lang="zh-CN" altLang="en-US" baseline="-25000"/>
            </a:p>
          </p:txBody>
        </p:sp>
        <p:sp>
          <p:nvSpPr>
            <p:cNvPr id="60429" name="TextBox 19"/>
            <p:cNvSpPr txBox="1">
              <a:spLocks noChangeArrowheads="1"/>
            </p:cNvSpPr>
            <p:nvPr/>
          </p:nvSpPr>
          <p:spPr bwMode="auto">
            <a:xfrm>
              <a:off x="2809875" y="6131405"/>
              <a:ext cx="92868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O</a:t>
              </a:r>
              <a:r>
                <a:rPr lang="en-US" altLang="zh-CN" baseline="-25000"/>
                <a:t>random</a:t>
              </a:r>
              <a:endParaRPr lang="zh-CN" altLang="en-US" baseline="-25000"/>
            </a:p>
          </p:txBody>
        </p:sp>
        <p:sp>
          <p:nvSpPr>
            <p:cNvPr id="60430" name="TextBox 20"/>
            <p:cNvSpPr txBox="1">
              <a:spLocks noChangeArrowheads="1"/>
            </p:cNvSpPr>
            <p:nvPr/>
          </p:nvSpPr>
          <p:spPr bwMode="auto">
            <a:xfrm>
              <a:off x="3095626" y="5286855"/>
              <a:ext cx="4286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O</a:t>
              </a:r>
              <a:r>
                <a:rPr lang="en-US" altLang="zh-CN" baseline="-25000"/>
                <a:t>j</a:t>
              </a:r>
              <a:endParaRPr lang="zh-CN" altLang="en-US" baseline="-25000"/>
            </a:p>
          </p:txBody>
        </p:sp>
        <p:sp>
          <p:nvSpPr>
            <p:cNvPr id="60431" name="Rectangle 1030"/>
            <p:cNvSpPr>
              <a:spLocks noChangeArrowheads="1"/>
            </p:cNvSpPr>
            <p:nvPr/>
          </p:nvSpPr>
          <p:spPr bwMode="auto">
            <a:xfrm>
              <a:off x="3900488" y="4929666"/>
              <a:ext cx="1981200" cy="17653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32" name="TextBox 22"/>
            <p:cNvSpPr txBox="1">
              <a:spLocks noChangeArrowheads="1"/>
            </p:cNvSpPr>
            <p:nvPr/>
          </p:nvSpPr>
          <p:spPr bwMode="auto">
            <a:xfrm>
              <a:off x="4186238" y="5286855"/>
              <a:ext cx="2143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+</a:t>
              </a:r>
              <a:endParaRPr lang="zh-CN" altLang="en-US"/>
            </a:p>
          </p:txBody>
        </p:sp>
        <p:sp>
          <p:nvSpPr>
            <p:cNvPr id="60433" name="TextBox 23"/>
            <p:cNvSpPr txBox="1">
              <a:spLocks noChangeArrowheads="1"/>
            </p:cNvSpPr>
            <p:nvPr/>
          </p:nvSpPr>
          <p:spPr bwMode="auto">
            <a:xfrm>
              <a:off x="5329238" y="5572605"/>
              <a:ext cx="2143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+</a:t>
              </a:r>
              <a:endParaRPr lang="zh-CN" altLang="en-US"/>
            </a:p>
          </p:txBody>
        </p:sp>
        <p:sp>
          <p:nvSpPr>
            <p:cNvPr id="60434" name="TextBox 24"/>
            <p:cNvSpPr txBox="1">
              <a:spLocks noChangeArrowheads="1"/>
            </p:cNvSpPr>
            <p:nvPr/>
          </p:nvSpPr>
          <p:spPr bwMode="auto">
            <a:xfrm>
              <a:off x="5329238" y="5929791"/>
              <a:ext cx="21431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+</a:t>
              </a:r>
              <a:endParaRPr lang="zh-CN" altLang="en-US"/>
            </a:p>
          </p:txBody>
        </p:sp>
        <p:sp>
          <p:nvSpPr>
            <p:cNvPr id="60435" name="TextBox 25"/>
            <p:cNvSpPr txBox="1">
              <a:spLocks noChangeArrowheads="1"/>
            </p:cNvSpPr>
            <p:nvPr/>
          </p:nvSpPr>
          <p:spPr bwMode="auto">
            <a:xfrm>
              <a:off x="4543425" y="5715479"/>
              <a:ext cx="357188" cy="83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4800" b="1">
                  <a:latin typeface="Times New Roman" charset="0"/>
                  <a:cs typeface="Times New Roman" charset="0"/>
                </a:rPr>
                <a:t>·</a:t>
              </a:r>
              <a:endParaRPr lang="zh-CN" altLang="en-US" sz="4800" b="1"/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4757739" y="6131404"/>
              <a:ext cx="750887" cy="127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4686300" y="5756754"/>
              <a:ext cx="757238" cy="3873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438" name="TextBox 28"/>
            <p:cNvSpPr txBox="1">
              <a:spLocks noChangeArrowheads="1"/>
            </p:cNvSpPr>
            <p:nvPr/>
          </p:nvSpPr>
          <p:spPr bwMode="auto">
            <a:xfrm>
              <a:off x="4043364" y="5001105"/>
              <a:ext cx="4286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O</a:t>
              </a:r>
              <a:r>
                <a:rPr lang="en-US" altLang="zh-CN" baseline="-25000"/>
                <a:t>i</a:t>
              </a:r>
              <a:endParaRPr lang="zh-CN" altLang="en-US" baseline="-25000"/>
            </a:p>
          </p:txBody>
        </p:sp>
        <p:sp>
          <p:nvSpPr>
            <p:cNvPr id="60439" name="TextBox 29"/>
            <p:cNvSpPr txBox="1">
              <a:spLocks noChangeArrowheads="1"/>
            </p:cNvSpPr>
            <p:nvPr/>
          </p:nvSpPr>
          <p:spPr bwMode="auto">
            <a:xfrm>
              <a:off x="5167314" y="6131405"/>
              <a:ext cx="928687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O</a:t>
              </a:r>
              <a:r>
                <a:rPr lang="en-US" altLang="zh-CN" baseline="-25000"/>
                <a:t>random</a:t>
              </a:r>
              <a:endParaRPr lang="zh-CN" altLang="en-US" baseline="-25000"/>
            </a:p>
          </p:txBody>
        </p:sp>
        <p:sp>
          <p:nvSpPr>
            <p:cNvPr id="60440" name="TextBox 30"/>
            <p:cNvSpPr txBox="1">
              <a:spLocks noChangeArrowheads="1"/>
            </p:cNvSpPr>
            <p:nvPr/>
          </p:nvSpPr>
          <p:spPr bwMode="auto">
            <a:xfrm>
              <a:off x="5329239" y="5286855"/>
              <a:ext cx="4286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O</a:t>
              </a:r>
              <a:r>
                <a:rPr lang="en-US" altLang="zh-CN" baseline="-25000"/>
                <a:t>j</a:t>
              </a:r>
              <a:endParaRPr lang="zh-CN" altLang="en-US" baseline="-25000"/>
            </a:p>
          </p:txBody>
        </p:sp>
        <p:sp>
          <p:nvSpPr>
            <p:cNvPr id="60441" name="TextBox 31"/>
            <p:cNvSpPr txBox="1">
              <a:spLocks noChangeArrowheads="1"/>
            </p:cNvSpPr>
            <p:nvPr/>
          </p:nvSpPr>
          <p:spPr bwMode="auto">
            <a:xfrm>
              <a:off x="2524126" y="5215416"/>
              <a:ext cx="4286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p</a:t>
              </a:r>
              <a:endParaRPr lang="zh-CN" altLang="en-US"/>
            </a:p>
          </p:txBody>
        </p:sp>
        <p:sp>
          <p:nvSpPr>
            <p:cNvPr id="60442" name="TextBox 48"/>
            <p:cNvSpPr txBox="1">
              <a:spLocks noChangeArrowheads="1"/>
            </p:cNvSpPr>
            <p:nvPr/>
          </p:nvSpPr>
          <p:spPr bwMode="auto">
            <a:xfrm>
              <a:off x="4257676" y="6001230"/>
              <a:ext cx="4286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p</a:t>
              </a:r>
              <a:endParaRPr lang="zh-CN" altLang="en-US"/>
            </a:p>
          </p:txBody>
        </p:sp>
        <p:sp>
          <p:nvSpPr>
            <p:cNvPr id="60443" name="Rectangle 1030"/>
            <p:cNvSpPr>
              <a:spLocks noChangeArrowheads="1"/>
            </p:cNvSpPr>
            <p:nvPr/>
          </p:nvSpPr>
          <p:spPr bwMode="auto">
            <a:xfrm>
              <a:off x="6167438" y="4950304"/>
              <a:ext cx="1981200" cy="17653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44" name="TextBox 50"/>
            <p:cNvSpPr txBox="1">
              <a:spLocks noChangeArrowheads="1"/>
            </p:cNvSpPr>
            <p:nvPr/>
          </p:nvSpPr>
          <p:spPr bwMode="auto">
            <a:xfrm>
              <a:off x="6453188" y="5307491"/>
              <a:ext cx="21431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+</a:t>
              </a:r>
              <a:endParaRPr lang="zh-CN" altLang="en-US"/>
            </a:p>
          </p:txBody>
        </p:sp>
        <p:sp>
          <p:nvSpPr>
            <p:cNvPr id="60445" name="TextBox 51"/>
            <p:cNvSpPr txBox="1">
              <a:spLocks noChangeArrowheads="1"/>
            </p:cNvSpPr>
            <p:nvPr/>
          </p:nvSpPr>
          <p:spPr bwMode="auto">
            <a:xfrm>
              <a:off x="7596188" y="5593241"/>
              <a:ext cx="21431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+</a:t>
              </a:r>
              <a:endParaRPr lang="zh-CN" altLang="en-US"/>
            </a:p>
          </p:txBody>
        </p:sp>
        <p:sp>
          <p:nvSpPr>
            <p:cNvPr id="60446" name="TextBox 52"/>
            <p:cNvSpPr txBox="1">
              <a:spLocks noChangeArrowheads="1"/>
            </p:cNvSpPr>
            <p:nvPr/>
          </p:nvSpPr>
          <p:spPr bwMode="auto">
            <a:xfrm>
              <a:off x="7596188" y="5950430"/>
              <a:ext cx="2143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+</a:t>
              </a:r>
              <a:endParaRPr lang="zh-CN" altLang="en-US"/>
            </a:p>
          </p:txBody>
        </p:sp>
        <p:sp>
          <p:nvSpPr>
            <p:cNvPr id="60447" name="TextBox 53"/>
            <p:cNvSpPr txBox="1">
              <a:spLocks noChangeArrowheads="1"/>
            </p:cNvSpPr>
            <p:nvPr/>
          </p:nvSpPr>
          <p:spPr bwMode="auto">
            <a:xfrm>
              <a:off x="6453189" y="5521804"/>
              <a:ext cx="357187" cy="83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4800" b="1">
                  <a:latin typeface="Times New Roman" charset="0"/>
                  <a:cs typeface="Times New Roman" charset="0"/>
                </a:rPr>
                <a:t>·</a:t>
              </a:r>
              <a:endParaRPr lang="zh-CN" altLang="en-US" sz="4800" b="1"/>
            </a:p>
          </p:txBody>
        </p:sp>
        <p:sp>
          <p:nvSpPr>
            <p:cNvPr id="60448" name="TextBox 56"/>
            <p:cNvSpPr txBox="1">
              <a:spLocks noChangeArrowheads="1"/>
            </p:cNvSpPr>
            <p:nvPr/>
          </p:nvSpPr>
          <p:spPr bwMode="auto">
            <a:xfrm>
              <a:off x="6310314" y="5021741"/>
              <a:ext cx="4286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O</a:t>
              </a:r>
              <a:r>
                <a:rPr lang="en-US" altLang="zh-CN" baseline="-25000"/>
                <a:t>i</a:t>
              </a:r>
              <a:endParaRPr lang="zh-CN" altLang="en-US" baseline="-25000"/>
            </a:p>
          </p:txBody>
        </p:sp>
        <p:sp>
          <p:nvSpPr>
            <p:cNvPr id="60449" name="TextBox 57"/>
            <p:cNvSpPr txBox="1">
              <a:spLocks noChangeArrowheads="1"/>
            </p:cNvSpPr>
            <p:nvPr/>
          </p:nvSpPr>
          <p:spPr bwMode="auto">
            <a:xfrm>
              <a:off x="7310439" y="6152041"/>
              <a:ext cx="9286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O</a:t>
              </a:r>
              <a:r>
                <a:rPr lang="en-US" altLang="zh-CN" baseline="-25000"/>
                <a:t>random</a:t>
              </a:r>
              <a:endParaRPr lang="zh-CN" altLang="en-US" baseline="-25000"/>
            </a:p>
          </p:txBody>
        </p:sp>
        <p:sp>
          <p:nvSpPr>
            <p:cNvPr id="60450" name="TextBox 58"/>
            <p:cNvSpPr txBox="1">
              <a:spLocks noChangeArrowheads="1"/>
            </p:cNvSpPr>
            <p:nvPr/>
          </p:nvSpPr>
          <p:spPr bwMode="auto">
            <a:xfrm>
              <a:off x="7596189" y="5307491"/>
              <a:ext cx="4286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O</a:t>
              </a:r>
              <a:r>
                <a:rPr lang="en-US" altLang="zh-CN" baseline="-25000"/>
                <a:t>j</a:t>
              </a:r>
              <a:endParaRPr lang="zh-CN" altLang="en-US" baseline="-25000"/>
            </a:p>
          </p:txBody>
        </p:sp>
        <p:sp>
          <p:nvSpPr>
            <p:cNvPr id="60451" name="TextBox 59"/>
            <p:cNvSpPr txBox="1">
              <a:spLocks noChangeArrowheads="1"/>
            </p:cNvSpPr>
            <p:nvPr/>
          </p:nvSpPr>
          <p:spPr bwMode="auto">
            <a:xfrm>
              <a:off x="6310314" y="6021866"/>
              <a:ext cx="4286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p</a:t>
              </a:r>
              <a:endParaRPr lang="zh-CN" altLang="en-US"/>
            </a:p>
          </p:txBody>
        </p:sp>
        <p:cxnSp>
          <p:nvCxnSpPr>
            <p:cNvPr id="61" name="直接连接符 60"/>
            <p:cNvCxnSpPr>
              <a:stCxn id="60447" idx="0"/>
            </p:cNvCxnSpPr>
            <p:nvPr/>
          </p:nvCxnSpPr>
          <p:spPr>
            <a:xfrm rot="16200000" flipH="1">
              <a:off x="6420645" y="5733736"/>
              <a:ext cx="458787" cy="34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453" name="Rectangle 1030"/>
            <p:cNvSpPr>
              <a:spLocks noChangeArrowheads="1"/>
            </p:cNvSpPr>
            <p:nvPr/>
          </p:nvSpPr>
          <p:spPr bwMode="auto">
            <a:xfrm>
              <a:off x="8405944" y="4949778"/>
              <a:ext cx="1981200" cy="17653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54" name="TextBox 65"/>
            <p:cNvSpPr txBox="1">
              <a:spLocks noChangeArrowheads="1"/>
            </p:cNvSpPr>
            <p:nvPr/>
          </p:nvSpPr>
          <p:spPr bwMode="auto">
            <a:xfrm>
              <a:off x="8596313" y="5286855"/>
              <a:ext cx="2143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+</a:t>
              </a:r>
              <a:endParaRPr lang="zh-CN" altLang="en-US"/>
            </a:p>
          </p:txBody>
        </p:sp>
        <p:sp>
          <p:nvSpPr>
            <p:cNvPr id="60455" name="TextBox 66"/>
            <p:cNvSpPr txBox="1">
              <a:spLocks noChangeArrowheads="1"/>
            </p:cNvSpPr>
            <p:nvPr/>
          </p:nvSpPr>
          <p:spPr bwMode="auto">
            <a:xfrm>
              <a:off x="9739313" y="5572605"/>
              <a:ext cx="2143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+</a:t>
              </a:r>
              <a:endParaRPr lang="zh-CN" altLang="en-US"/>
            </a:p>
          </p:txBody>
        </p:sp>
        <p:sp>
          <p:nvSpPr>
            <p:cNvPr id="60456" name="TextBox 67"/>
            <p:cNvSpPr txBox="1">
              <a:spLocks noChangeArrowheads="1"/>
            </p:cNvSpPr>
            <p:nvPr/>
          </p:nvSpPr>
          <p:spPr bwMode="auto">
            <a:xfrm>
              <a:off x="9739313" y="5929791"/>
              <a:ext cx="21431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60457" name="TextBox 68"/>
            <p:cNvSpPr txBox="1">
              <a:spLocks noChangeArrowheads="1"/>
            </p:cNvSpPr>
            <p:nvPr/>
          </p:nvSpPr>
          <p:spPr bwMode="auto">
            <a:xfrm rot="-329603">
              <a:off x="8848725" y="5788504"/>
              <a:ext cx="571500" cy="83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4800" b="1">
                  <a:latin typeface="Times New Roman" charset="0"/>
                  <a:cs typeface="Times New Roman" charset="0"/>
                </a:rPr>
                <a:t>·</a:t>
              </a:r>
              <a:endParaRPr lang="zh-CN" altLang="en-US" sz="4800" b="1"/>
            </a:p>
          </p:txBody>
        </p:sp>
        <p:sp>
          <p:nvSpPr>
            <p:cNvPr id="60458" name="TextBox 69"/>
            <p:cNvSpPr txBox="1">
              <a:spLocks noChangeArrowheads="1"/>
            </p:cNvSpPr>
            <p:nvPr/>
          </p:nvSpPr>
          <p:spPr bwMode="auto">
            <a:xfrm>
              <a:off x="8453439" y="5001105"/>
              <a:ext cx="4286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O</a:t>
              </a:r>
              <a:r>
                <a:rPr lang="en-US" altLang="zh-CN" baseline="-25000"/>
                <a:t>i</a:t>
              </a:r>
              <a:endParaRPr lang="zh-CN" altLang="en-US" baseline="-25000"/>
            </a:p>
          </p:txBody>
        </p:sp>
        <p:sp>
          <p:nvSpPr>
            <p:cNvPr id="60459" name="TextBox 70"/>
            <p:cNvSpPr txBox="1">
              <a:spLocks noChangeArrowheads="1"/>
            </p:cNvSpPr>
            <p:nvPr/>
          </p:nvSpPr>
          <p:spPr bwMode="auto">
            <a:xfrm>
              <a:off x="9739314" y="6156805"/>
              <a:ext cx="928687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O</a:t>
              </a:r>
              <a:r>
                <a:rPr lang="en-US" altLang="zh-CN" baseline="-25000"/>
                <a:t>random</a:t>
              </a:r>
              <a:endParaRPr lang="zh-CN" altLang="en-US" baseline="-25000"/>
            </a:p>
          </p:txBody>
        </p:sp>
        <p:sp>
          <p:nvSpPr>
            <p:cNvPr id="60460" name="TextBox 71"/>
            <p:cNvSpPr txBox="1">
              <a:spLocks noChangeArrowheads="1"/>
            </p:cNvSpPr>
            <p:nvPr/>
          </p:nvSpPr>
          <p:spPr bwMode="auto">
            <a:xfrm>
              <a:off x="9739314" y="5286855"/>
              <a:ext cx="4286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O</a:t>
              </a:r>
              <a:r>
                <a:rPr lang="en-US" altLang="zh-CN" baseline="-25000"/>
                <a:t>j</a:t>
              </a:r>
              <a:endParaRPr lang="zh-CN" altLang="en-US" baseline="-25000"/>
            </a:p>
          </p:txBody>
        </p:sp>
        <p:sp>
          <p:nvSpPr>
            <p:cNvPr id="60461" name="TextBox 72"/>
            <p:cNvSpPr txBox="1">
              <a:spLocks noChangeArrowheads="1"/>
            </p:cNvSpPr>
            <p:nvPr/>
          </p:nvSpPr>
          <p:spPr bwMode="auto">
            <a:xfrm>
              <a:off x="8453439" y="6001230"/>
              <a:ext cx="4286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p</a:t>
              </a:r>
              <a:endParaRPr lang="zh-CN" altLang="en-US"/>
            </a:p>
          </p:txBody>
        </p:sp>
        <p:cxnSp>
          <p:nvCxnSpPr>
            <p:cNvPr id="74" name="直接连接符 73"/>
            <p:cNvCxnSpPr/>
            <p:nvPr/>
          </p:nvCxnSpPr>
          <p:spPr>
            <a:xfrm rot="16200000" flipH="1">
              <a:off x="8542339" y="5732942"/>
              <a:ext cx="714375" cy="250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V="1">
              <a:off x="9096375" y="6131405"/>
              <a:ext cx="820738" cy="8413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464" name="TextBox 77"/>
            <p:cNvSpPr txBox="1">
              <a:spLocks noChangeArrowheads="1"/>
            </p:cNvSpPr>
            <p:nvPr/>
          </p:nvSpPr>
          <p:spPr bwMode="auto">
            <a:xfrm>
              <a:off x="2452688" y="6315555"/>
              <a:ext cx="2143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a</a:t>
              </a:r>
              <a:endParaRPr lang="zh-CN" altLang="en-US"/>
            </a:p>
          </p:txBody>
        </p:sp>
        <p:sp>
          <p:nvSpPr>
            <p:cNvPr id="60465" name="TextBox 79"/>
            <p:cNvSpPr txBox="1">
              <a:spLocks noChangeArrowheads="1"/>
            </p:cNvSpPr>
            <p:nvPr/>
          </p:nvSpPr>
          <p:spPr bwMode="auto">
            <a:xfrm>
              <a:off x="4738689" y="6328255"/>
              <a:ext cx="357187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b</a:t>
              </a:r>
              <a:endParaRPr lang="zh-CN" altLang="en-US"/>
            </a:p>
          </p:txBody>
        </p:sp>
        <p:sp>
          <p:nvSpPr>
            <p:cNvPr id="60466" name="TextBox 80"/>
            <p:cNvSpPr txBox="1">
              <a:spLocks noChangeArrowheads="1"/>
            </p:cNvSpPr>
            <p:nvPr/>
          </p:nvSpPr>
          <p:spPr bwMode="auto">
            <a:xfrm>
              <a:off x="6953250" y="6328255"/>
              <a:ext cx="35718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c</a:t>
              </a:r>
              <a:endParaRPr lang="zh-CN" altLang="en-US"/>
            </a:p>
          </p:txBody>
        </p:sp>
        <p:sp>
          <p:nvSpPr>
            <p:cNvPr id="60467" name="TextBox 81"/>
            <p:cNvSpPr txBox="1">
              <a:spLocks noChangeArrowheads="1"/>
            </p:cNvSpPr>
            <p:nvPr/>
          </p:nvSpPr>
          <p:spPr bwMode="auto">
            <a:xfrm>
              <a:off x="9167814" y="6358416"/>
              <a:ext cx="3571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/>
                <a:t>d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914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101"/>
    </mc:Choice>
    <mc:Fallback xmlns="">
      <p:transition advTm="61101"/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084C2346-EDCF-4B4C-9370-239A2B3DED41}" type="slidenum">
              <a:rPr lang="zh-CN" altLang="en-US">
                <a:ea typeface="楷体_GB2312" charset="0"/>
                <a:cs typeface="楷体_GB2312" charset="0"/>
              </a:rPr>
              <a:pPr eaLnBrk="1" hangingPunct="1"/>
              <a:t>17</a:t>
            </a:fld>
            <a:endParaRPr lang="zh-CN" altLang="en-US">
              <a:ea typeface="楷体_GB2312" charset="0"/>
              <a:cs typeface="楷体_GB2312" charset="0"/>
            </a:endParaRPr>
          </a:p>
        </p:txBody>
      </p:sp>
      <p:sp>
        <p:nvSpPr>
          <p:cNvPr id="614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charset="0"/>
                <a:ea typeface="华文楷体" charset="0"/>
                <a:cs typeface="华文楷体" charset="0"/>
              </a:rPr>
              <a:t>k</a:t>
            </a:r>
            <a:r>
              <a:rPr lang="zh-CN" altLang="en-US">
                <a:latin typeface="Times New Roman" charset="0"/>
                <a:ea typeface="华文楷体" charset="0"/>
                <a:cs typeface="华文楷体" charset="0"/>
              </a:rPr>
              <a:t>中心点方法</a:t>
            </a:r>
            <a:r>
              <a:rPr lang="en-US" altLang="zh-CN">
                <a:latin typeface="Times New Roman" charset="0"/>
                <a:ea typeface="华文楷体" charset="0"/>
                <a:cs typeface="华文楷体" charset="0"/>
              </a:rPr>
              <a:t>——PAM</a:t>
            </a:r>
            <a:endParaRPr>
              <a:latin typeface="Times New Roman" charset="0"/>
              <a:ea typeface="华文楷体" charset="0"/>
              <a:cs typeface="华文楷体" charset="0"/>
            </a:endParaRPr>
          </a:p>
        </p:txBody>
      </p:sp>
      <p:sp>
        <p:nvSpPr>
          <p:cNvPr id="6144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sz="2200" dirty="0" err="1">
                <a:latin typeface="Times New Roman" charset="0"/>
                <a:ea typeface="华文楷体" charset="0"/>
                <a:cs typeface="华文楷体" charset="0"/>
              </a:rPr>
              <a:t>算法</a:t>
            </a:r>
            <a:r>
              <a:rPr sz="2200" dirty="0">
                <a:latin typeface="Times New Roman" charset="0"/>
                <a:ea typeface="华文楷体" charset="0"/>
                <a:cs typeface="华文楷体" charset="0"/>
              </a:rPr>
              <a:t>： </a:t>
            </a:r>
            <a:r>
              <a:rPr lang="en-US" altLang="zh-CN" sz="2200" dirty="0">
                <a:latin typeface="Times New Roman" charset="0"/>
                <a:ea typeface="华文楷体" charset="0"/>
                <a:cs typeface="华文楷体" charset="0"/>
              </a:rPr>
              <a:t>PAM</a:t>
            </a:r>
            <a:r>
              <a:rPr lang="en-US" altLang="zh-CN" dirty="0"/>
              <a:t> </a:t>
            </a:r>
            <a:r>
              <a:rPr lang="en-US" altLang="zh-CN" sz="2200" dirty="0">
                <a:latin typeface="Times New Roman" charset="0"/>
                <a:ea typeface="华文楷体" charset="0"/>
                <a:cs typeface="华文楷体" charset="0"/>
              </a:rPr>
              <a:t>(Partitioning Around </a:t>
            </a:r>
            <a:r>
              <a:rPr lang="en-US" altLang="zh-CN" sz="2200" dirty="0" err="1">
                <a:latin typeface="Times New Roman" charset="0"/>
                <a:ea typeface="华文楷体" charset="0"/>
                <a:cs typeface="华文楷体" charset="0"/>
              </a:rPr>
              <a:t>Medoids</a:t>
            </a:r>
            <a:r>
              <a:rPr lang="zh-CN" altLang="en-US" sz="2200" dirty="0">
                <a:latin typeface="Times New Roman" charset="0"/>
                <a:ea typeface="华文楷体" charset="0"/>
                <a:cs typeface="华文楷体" charset="0"/>
              </a:rPr>
              <a:t>，</a:t>
            </a:r>
            <a:r>
              <a:rPr lang="en-US" altLang="zh-CN" sz="2200" dirty="0">
                <a:latin typeface="Times New Roman" charset="0"/>
                <a:ea typeface="华文楷体" charset="0"/>
                <a:cs typeface="华文楷体" charset="0"/>
              </a:rPr>
              <a:t>k</a:t>
            </a:r>
            <a:r>
              <a:rPr lang="zh-CN" altLang="en-US" sz="2200" dirty="0">
                <a:latin typeface="Times New Roman" charset="0"/>
                <a:ea typeface="华文楷体" charset="0"/>
                <a:cs typeface="华文楷体" charset="0"/>
              </a:rPr>
              <a:t>中心点方法</a:t>
            </a:r>
            <a:r>
              <a:rPr lang="en-US" altLang="zh-CN" sz="2200" dirty="0">
                <a:latin typeface="Times New Roman" charset="0"/>
                <a:ea typeface="华文楷体" charset="0"/>
                <a:cs typeface="华文楷体" charset="0"/>
              </a:rPr>
              <a:t>, </a:t>
            </a:r>
            <a:r>
              <a:rPr sz="2200" dirty="0" err="1">
                <a:latin typeface="Times New Roman" charset="0"/>
                <a:ea typeface="华文楷体" charset="0"/>
                <a:cs typeface="华文楷体" charset="0"/>
              </a:rPr>
              <a:t>基于中心点或中心对象进行划分</a:t>
            </a:r>
            <a:r>
              <a:rPr lang="en-US" sz="2200" dirty="0">
                <a:latin typeface="Times New Roman" charset="0"/>
                <a:ea typeface="华文楷体" charset="0"/>
                <a:cs typeface="华文楷体" charset="0"/>
              </a:rPr>
              <a:t>)</a:t>
            </a:r>
            <a:endParaRPr sz="2200" dirty="0">
              <a:latin typeface="Times New Roman" charset="0"/>
              <a:ea typeface="华文楷体" charset="0"/>
              <a:cs typeface="华文楷体" charset="0"/>
            </a:endParaRPr>
          </a:p>
          <a:p>
            <a:pPr eaLnBrk="1" hangingPunct="1">
              <a:lnSpc>
                <a:spcPct val="130000"/>
              </a:lnSpc>
            </a:pPr>
            <a:r>
              <a:rPr sz="2200" dirty="0" err="1">
                <a:latin typeface="Times New Roman" charset="0"/>
                <a:ea typeface="华文楷体" charset="0"/>
                <a:cs typeface="华文楷体" charset="0"/>
              </a:rPr>
              <a:t>输入：结果</a:t>
            </a:r>
            <a:r>
              <a:rPr sz="2200" dirty="0" err="1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簇的个数</a:t>
            </a:r>
            <a:r>
              <a:rPr lang="en-US" sz="2200" dirty="0" err="1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k</a:t>
            </a:r>
            <a:r>
              <a:rPr sz="2200" dirty="0" err="1">
                <a:latin typeface="Times New Roman" charset="0"/>
                <a:ea typeface="华文楷体" charset="0"/>
                <a:cs typeface="华文楷体" charset="0"/>
              </a:rPr>
              <a:t>，包含</a:t>
            </a:r>
            <a:r>
              <a:rPr lang="en-US" altLang="zh-CN" sz="2200" dirty="0" err="1">
                <a:latin typeface="Times New Roman" charset="0"/>
                <a:ea typeface="华文楷体" charset="0"/>
                <a:cs typeface="华文楷体" charset="0"/>
              </a:rPr>
              <a:t>n</a:t>
            </a:r>
            <a:r>
              <a:rPr sz="2200" dirty="0" err="1">
                <a:latin typeface="Times New Roman" charset="0"/>
                <a:ea typeface="华文楷体" charset="0"/>
                <a:cs typeface="华文楷体" charset="0"/>
              </a:rPr>
              <a:t>个对象的</a:t>
            </a:r>
            <a:r>
              <a:rPr sz="2200" dirty="0" err="1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数据集合</a:t>
            </a:r>
            <a:r>
              <a:rPr lang="en-US" altLang="zh-CN" sz="2200" dirty="0" err="1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D</a:t>
            </a:r>
            <a:r>
              <a:rPr sz="2200" dirty="0">
                <a:latin typeface="Times New Roman" charset="0"/>
                <a:ea typeface="华文楷体" charset="0"/>
                <a:cs typeface="华文楷体" charset="0"/>
              </a:rPr>
              <a:t>。</a:t>
            </a:r>
          </a:p>
          <a:p>
            <a:pPr eaLnBrk="1" hangingPunct="1">
              <a:lnSpc>
                <a:spcPct val="130000"/>
              </a:lnSpc>
            </a:pPr>
            <a:r>
              <a:rPr sz="2200" dirty="0" err="1">
                <a:latin typeface="Times New Roman" charset="0"/>
                <a:ea typeface="华文楷体" charset="0"/>
                <a:cs typeface="华文楷体" charset="0"/>
              </a:rPr>
              <a:t>输出：</a:t>
            </a:r>
            <a:r>
              <a:rPr lang="en-US" altLang="zh-CN" sz="2200" dirty="0" err="1">
                <a:latin typeface="Times New Roman" charset="0"/>
                <a:ea typeface="华文楷体" charset="0"/>
                <a:cs typeface="华文楷体" charset="0"/>
              </a:rPr>
              <a:t>k</a:t>
            </a:r>
            <a:r>
              <a:rPr sz="2200" dirty="0" err="1">
                <a:latin typeface="Times New Roman" charset="0"/>
                <a:ea typeface="华文楷体" charset="0"/>
                <a:cs typeface="华文楷体" charset="0"/>
              </a:rPr>
              <a:t>个簇</a:t>
            </a:r>
            <a:endParaRPr sz="2200" dirty="0">
              <a:latin typeface="Times New Roman" charset="0"/>
              <a:ea typeface="华文楷体" charset="0"/>
              <a:cs typeface="华文楷体" charset="0"/>
            </a:endParaRPr>
          </a:p>
          <a:p>
            <a:pPr eaLnBrk="1" hangingPunct="1">
              <a:lnSpc>
                <a:spcPct val="130000"/>
              </a:lnSpc>
            </a:pPr>
            <a:r>
              <a:rPr sz="2200" dirty="0" err="1">
                <a:latin typeface="Times New Roman" charset="0"/>
                <a:ea typeface="华文楷体" charset="0"/>
                <a:cs typeface="华文楷体" charset="0"/>
              </a:rPr>
              <a:t>方法</a:t>
            </a:r>
            <a:r>
              <a:rPr sz="2200" dirty="0">
                <a:latin typeface="Times New Roman" charset="0"/>
                <a:ea typeface="华文楷体" charset="0"/>
                <a:cs typeface="华文楷体" charset="0"/>
              </a:rPr>
              <a:t>：</a:t>
            </a: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sz="2000" dirty="0">
                <a:latin typeface="Times New Roman" charset="0"/>
                <a:ea typeface="华文楷体" charset="0"/>
              </a:rPr>
              <a:t>   （</a:t>
            </a:r>
            <a:r>
              <a:rPr lang="en-US" altLang="zh-CN" sz="2000" dirty="0">
                <a:latin typeface="Times New Roman" charset="0"/>
                <a:ea typeface="华文楷体" charset="0"/>
              </a:rPr>
              <a:t>1</a:t>
            </a:r>
            <a:r>
              <a:rPr sz="2000" dirty="0">
                <a:latin typeface="Times New Roman" charset="0"/>
                <a:ea typeface="华文楷体" charset="0"/>
              </a:rPr>
              <a:t>）从</a:t>
            </a:r>
            <a:r>
              <a:rPr lang="en-US" altLang="zh-CN" sz="2000" dirty="0">
                <a:latin typeface="Times New Roman" charset="0"/>
                <a:ea typeface="华文楷体" charset="0"/>
              </a:rPr>
              <a:t>D</a:t>
            </a:r>
            <a:r>
              <a:rPr sz="2000" dirty="0">
                <a:latin typeface="Times New Roman" charset="0"/>
                <a:ea typeface="华文楷体" charset="0"/>
              </a:rPr>
              <a:t>中任意选择</a:t>
            </a:r>
            <a:r>
              <a:rPr lang="en-US" altLang="zh-CN" sz="2000" dirty="0">
                <a:latin typeface="Times New Roman" charset="0"/>
                <a:ea typeface="华文楷体" charset="0"/>
              </a:rPr>
              <a:t>k</a:t>
            </a:r>
            <a:r>
              <a:rPr sz="2000" dirty="0">
                <a:latin typeface="Times New Roman" charset="0"/>
                <a:ea typeface="华文楷体" charset="0"/>
              </a:rPr>
              <a:t>个对象作为初始的代表对象或种子；</a:t>
            </a: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sz="2000" dirty="0">
                <a:latin typeface="Times New Roman" charset="0"/>
                <a:ea typeface="华文楷体" charset="0"/>
              </a:rPr>
              <a:t>   （</a:t>
            </a:r>
            <a:r>
              <a:rPr lang="en-US" altLang="zh-CN" sz="2000" dirty="0">
                <a:latin typeface="Times New Roman" charset="0"/>
                <a:ea typeface="华文楷体" charset="0"/>
              </a:rPr>
              <a:t>2</a:t>
            </a:r>
            <a:r>
              <a:rPr sz="2000" dirty="0">
                <a:latin typeface="Times New Roman" charset="0"/>
                <a:ea typeface="华文楷体" charset="0"/>
              </a:rPr>
              <a:t>）</a:t>
            </a:r>
            <a:r>
              <a:rPr lang="en-US" altLang="zh-CN" sz="2000" b="1" dirty="0">
                <a:latin typeface="Times New Roman" charset="0"/>
                <a:ea typeface="华文楷体" charset="0"/>
              </a:rPr>
              <a:t>repeat</a:t>
            </a: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en-US" altLang="zh-CN" sz="2000" dirty="0">
                <a:latin typeface="Times New Roman" charset="0"/>
                <a:ea typeface="华文楷体" charset="0"/>
              </a:rPr>
              <a:t>   </a:t>
            </a:r>
            <a:r>
              <a:rPr sz="2000" dirty="0">
                <a:latin typeface="Times New Roman" charset="0"/>
                <a:ea typeface="华文楷体" charset="0"/>
              </a:rPr>
              <a:t>（</a:t>
            </a:r>
            <a:r>
              <a:rPr lang="en-US" altLang="zh-CN" sz="2000" dirty="0">
                <a:latin typeface="Times New Roman" charset="0"/>
                <a:ea typeface="华文楷体" charset="0"/>
              </a:rPr>
              <a:t>3</a:t>
            </a:r>
            <a:r>
              <a:rPr sz="2000" dirty="0">
                <a:latin typeface="Times New Roman" charset="0"/>
                <a:ea typeface="华文楷体" charset="0"/>
              </a:rPr>
              <a:t>）将每个剩余对象指派到最近的代表对象所代表的簇；</a:t>
            </a: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sz="2000" dirty="0">
                <a:latin typeface="Times New Roman" charset="0"/>
                <a:ea typeface="华文楷体" charset="0"/>
              </a:rPr>
              <a:t>   （</a:t>
            </a:r>
            <a:r>
              <a:rPr lang="en-US" altLang="zh-CN" sz="2000" dirty="0">
                <a:latin typeface="Times New Roman" charset="0"/>
                <a:ea typeface="华文楷体" charset="0"/>
              </a:rPr>
              <a:t>4</a:t>
            </a:r>
            <a:r>
              <a:rPr sz="2000" dirty="0">
                <a:latin typeface="Times New Roman" charset="0"/>
                <a:ea typeface="华文楷体" charset="0"/>
              </a:rPr>
              <a:t>）随机地选择一个非代表对象</a:t>
            </a:r>
            <a:r>
              <a:rPr lang="az-Cyrl-AZ" altLang="zh-CN" sz="2000" dirty="0">
                <a:latin typeface="Times New Roman" charset="0"/>
                <a:ea typeface="宋体" charset="0"/>
                <a:cs typeface="Times New Roman" charset="0"/>
              </a:rPr>
              <a:t>О</a:t>
            </a:r>
            <a:r>
              <a:rPr lang="en-US" altLang="zh-CN" sz="2000" baseline="-25000" dirty="0">
                <a:latin typeface="Times New Roman" charset="0"/>
                <a:ea typeface="宋体" charset="0"/>
                <a:cs typeface="Times New Roman" charset="0"/>
              </a:rPr>
              <a:t>random</a:t>
            </a:r>
            <a:r>
              <a:rPr sz="2000" dirty="0">
                <a:latin typeface="Times New Roman" charset="0"/>
                <a:ea typeface="华文楷体" charset="0"/>
              </a:rPr>
              <a:t>；</a:t>
            </a: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sz="2000" dirty="0">
                <a:latin typeface="Times New Roman" charset="0"/>
                <a:ea typeface="华文楷体" charset="0"/>
              </a:rPr>
              <a:t>   （</a:t>
            </a:r>
            <a:r>
              <a:rPr lang="en-US" altLang="zh-CN" sz="2000" dirty="0">
                <a:latin typeface="Times New Roman" charset="0"/>
                <a:ea typeface="华文楷体" charset="0"/>
              </a:rPr>
              <a:t>5</a:t>
            </a:r>
            <a:r>
              <a:rPr sz="2000" dirty="0">
                <a:latin typeface="Times New Roman" charset="0"/>
                <a:ea typeface="华文楷体" charset="0"/>
              </a:rPr>
              <a:t>）计算用</a:t>
            </a:r>
            <a:r>
              <a:rPr lang="az-Cyrl-AZ" altLang="zh-CN" sz="2000" dirty="0">
                <a:latin typeface="Times New Roman" charset="0"/>
                <a:ea typeface="华文楷体" charset="0"/>
              </a:rPr>
              <a:t>О</a:t>
            </a:r>
            <a:r>
              <a:rPr lang="en-US" altLang="zh-CN" sz="2000" baseline="-25000" dirty="0" err="1">
                <a:latin typeface="Times New Roman" charset="0"/>
                <a:ea typeface="华文楷体" charset="0"/>
              </a:rPr>
              <a:t>random</a:t>
            </a:r>
            <a:r>
              <a:rPr sz="2000" dirty="0" err="1">
                <a:latin typeface="Times New Roman" charset="0"/>
                <a:ea typeface="华文楷体" charset="0"/>
              </a:rPr>
              <a:t>交换代表对象</a:t>
            </a:r>
            <a:r>
              <a:rPr lang="az-Cyrl-AZ" altLang="zh-CN" sz="2000" dirty="0">
                <a:latin typeface="Times New Roman" charset="0"/>
                <a:ea typeface="华文楷体" charset="0"/>
              </a:rPr>
              <a:t>О</a:t>
            </a:r>
            <a:r>
              <a:rPr lang="en-US" altLang="zh-CN" sz="2000" baseline="-25000" dirty="0" err="1">
                <a:latin typeface="Times New Roman" charset="0"/>
                <a:ea typeface="华文楷体" charset="0"/>
              </a:rPr>
              <a:t>j</a:t>
            </a:r>
            <a:r>
              <a:rPr sz="2000" b="1" dirty="0" err="1">
                <a:solidFill>
                  <a:srgbClr val="FF0000"/>
                </a:solidFill>
                <a:latin typeface="Times New Roman" charset="0"/>
                <a:ea typeface="华文楷体" charset="0"/>
              </a:rPr>
              <a:t>的总代价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charset="0"/>
                <a:ea typeface="华文楷体" charset="0"/>
              </a:rPr>
              <a:t>S</a:t>
            </a:r>
            <a:r>
              <a:rPr sz="2000" b="1" dirty="0">
                <a:solidFill>
                  <a:srgbClr val="FF0000"/>
                </a:solidFill>
                <a:latin typeface="Times New Roman" charset="0"/>
                <a:ea typeface="华文楷体" charset="0"/>
              </a:rPr>
              <a:t>；</a:t>
            </a: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sz="2000" dirty="0">
                <a:latin typeface="Times New Roman" charset="0"/>
                <a:ea typeface="华文楷体" charset="0"/>
              </a:rPr>
              <a:t>   （</a:t>
            </a:r>
            <a:r>
              <a:rPr lang="en-US" altLang="zh-CN" sz="2000" dirty="0">
                <a:latin typeface="Times New Roman" charset="0"/>
                <a:ea typeface="华文楷体" charset="0"/>
              </a:rPr>
              <a:t>6</a:t>
            </a:r>
            <a:r>
              <a:rPr sz="2000" dirty="0">
                <a:latin typeface="Times New Roman" charset="0"/>
                <a:ea typeface="华文楷体" charset="0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Times New Roman" charset="0"/>
                <a:ea typeface="华文楷体" charset="0"/>
              </a:rPr>
              <a:t>if S&lt;0, then </a:t>
            </a:r>
            <a:r>
              <a:rPr sz="2000" dirty="0">
                <a:solidFill>
                  <a:srgbClr val="FF0000"/>
                </a:solidFill>
                <a:latin typeface="Times New Roman" charset="0"/>
                <a:ea typeface="华文楷体" charset="0"/>
              </a:rPr>
              <a:t>用</a:t>
            </a:r>
            <a:r>
              <a:rPr lang="az-Cyrl-AZ" altLang="zh-CN" sz="2000" dirty="0">
                <a:solidFill>
                  <a:srgbClr val="FF0000"/>
                </a:solidFill>
                <a:latin typeface="Times New Roman" charset="0"/>
                <a:ea typeface="华文楷体" charset="0"/>
              </a:rPr>
              <a:t>О</a:t>
            </a:r>
            <a:r>
              <a:rPr lang="en-US" altLang="zh-CN" sz="2000" baseline="-25000" dirty="0" err="1">
                <a:solidFill>
                  <a:srgbClr val="FF0000"/>
                </a:solidFill>
                <a:latin typeface="Times New Roman" charset="0"/>
                <a:ea typeface="华文楷体" charset="0"/>
              </a:rPr>
              <a:t>random</a:t>
            </a:r>
            <a:r>
              <a:rPr sz="2000" dirty="0" err="1">
                <a:solidFill>
                  <a:srgbClr val="FF0000"/>
                </a:solidFill>
                <a:latin typeface="Times New Roman" charset="0"/>
                <a:ea typeface="华文楷体" charset="0"/>
              </a:rPr>
              <a:t>替换</a:t>
            </a:r>
            <a:r>
              <a:rPr lang="az-Cyrl-AZ" altLang="zh-CN" sz="2000" dirty="0">
                <a:solidFill>
                  <a:srgbClr val="FF0000"/>
                </a:solidFill>
                <a:latin typeface="Times New Roman" charset="0"/>
                <a:ea typeface="华文楷体" charset="0"/>
              </a:rPr>
              <a:t>О</a:t>
            </a:r>
            <a:r>
              <a:rPr lang="en-US" altLang="zh-CN" sz="2000" baseline="-25000" dirty="0">
                <a:solidFill>
                  <a:srgbClr val="FF0000"/>
                </a:solidFill>
                <a:latin typeface="Times New Roman" charset="0"/>
                <a:ea typeface="华文楷体" charset="0"/>
              </a:rPr>
              <a:t>j </a:t>
            </a:r>
            <a:r>
              <a:rPr sz="2000" dirty="0">
                <a:latin typeface="Times New Roman" charset="0"/>
                <a:ea typeface="华文楷体" charset="0"/>
              </a:rPr>
              <a:t>，</a:t>
            </a:r>
            <a:r>
              <a:rPr sz="2000" dirty="0" err="1">
                <a:latin typeface="Times New Roman" charset="0"/>
                <a:ea typeface="华文楷体" charset="0"/>
              </a:rPr>
              <a:t>形成新的</a:t>
            </a:r>
            <a:r>
              <a:rPr lang="en-US" altLang="zh-CN" sz="2000" dirty="0" err="1">
                <a:latin typeface="Times New Roman" charset="0"/>
                <a:ea typeface="华文楷体" charset="0"/>
              </a:rPr>
              <a:t>k</a:t>
            </a:r>
            <a:r>
              <a:rPr sz="2000" dirty="0" err="1">
                <a:latin typeface="Times New Roman" charset="0"/>
                <a:ea typeface="华文楷体" charset="0"/>
              </a:rPr>
              <a:t>个代表对象的集合</a:t>
            </a:r>
            <a:r>
              <a:rPr sz="2000" dirty="0">
                <a:latin typeface="Times New Roman" charset="0"/>
                <a:ea typeface="华文楷体" charset="0"/>
              </a:rPr>
              <a:t>；</a:t>
            </a: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sz="2000" dirty="0">
                <a:latin typeface="Times New Roman" charset="0"/>
                <a:ea typeface="华文楷体" charset="0"/>
              </a:rPr>
              <a:t>   （</a:t>
            </a:r>
            <a:r>
              <a:rPr lang="en-US" altLang="zh-CN" sz="2000" dirty="0">
                <a:latin typeface="Times New Roman" charset="0"/>
                <a:ea typeface="华文楷体" charset="0"/>
              </a:rPr>
              <a:t>7</a:t>
            </a:r>
            <a:r>
              <a:rPr sz="2000" dirty="0">
                <a:latin typeface="Times New Roman" charset="0"/>
                <a:ea typeface="华文楷体" charset="0"/>
              </a:rPr>
              <a:t>）</a:t>
            </a:r>
            <a:r>
              <a:rPr lang="en-US" altLang="zh-CN" sz="2000" b="1" dirty="0">
                <a:latin typeface="Times New Roman" charset="0"/>
                <a:ea typeface="华文楷体" charset="0"/>
              </a:rPr>
              <a:t>until</a:t>
            </a:r>
            <a:r>
              <a:rPr sz="2000" dirty="0">
                <a:latin typeface="Times New Roman" charset="0"/>
                <a:ea typeface="华文楷体" charset="0"/>
              </a:rPr>
              <a:t>不发生变化</a:t>
            </a:r>
            <a:r>
              <a:rPr lang="zh-CN" altLang="en-US" sz="2000" dirty="0">
                <a:latin typeface="Times New Roman" charset="0"/>
                <a:ea typeface="华文楷体" charset="0"/>
              </a:rPr>
              <a:t>。</a:t>
            </a:r>
            <a:endParaRPr lang="en-US" altLang="zh-CN" dirty="0">
              <a:latin typeface="Times New Roman" charset="0"/>
              <a:ea typeface="华文楷体" charset="0"/>
            </a:endParaRPr>
          </a:p>
          <a:p>
            <a:pPr eaLnBrk="1" hangingPunct="1">
              <a:lnSpc>
                <a:spcPct val="130000"/>
              </a:lnSpc>
            </a:pPr>
            <a:endParaRPr sz="2400" dirty="0">
              <a:latin typeface="Times New Roman" charset="0"/>
              <a:ea typeface="华文楷体" charset="0"/>
              <a:cs typeface="华文楷体" charset="0"/>
            </a:endParaRPr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0461CF-9489-412D-B64C-2265A5449E19}"/>
              </a:ext>
            </a:extLst>
          </p:cNvPr>
          <p:cNvSpPr/>
          <p:nvPr/>
        </p:nvSpPr>
        <p:spPr>
          <a:xfrm>
            <a:off x="5323079" y="4714281"/>
            <a:ext cx="6925294" cy="457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>
              <a:lnSpc>
                <a:spcPct val="13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Times New Roman" charset="0"/>
                <a:ea typeface="华文楷体" charset="0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华文楷体" charset="0"/>
              </a:rPr>
              <a:t>S=  E2-E1=</a:t>
            </a:r>
            <a:r>
              <a:rPr lang="en-US" altLang="zh-CN" sz="2000" b="1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△E</a:t>
            </a:r>
            <a:r>
              <a:rPr lang="zh-CN" altLang="en-US" sz="2000" b="1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，即代替后和代替前误差函数值之差）</a:t>
            </a:r>
            <a:endParaRPr lang="zh-CN" altLang="en-US" sz="2000" b="1" dirty="0">
              <a:solidFill>
                <a:srgbClr val="FF0000"/>
              </a:solidFill>
              <a:latin typeface="Times New Roman" charset="0"/>
              <a:ea typeface="华文楷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35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410"/>
    </mc:Choice>
    <mc:Fallback xmlns="">
      <p:transition advTm="26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51EEF-E3BA-5F4B-9D46-E8F4BC6656A8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charset="0"/>
                <a:ea typeface="华文楷体" charset="0"/>
                <a:cs typeface="华文楷体" charset="0"/>
              </a:rPr>
              <a:t>k</a:t>
            </a:r>
            <a:r>
              <a:rPr lang="zh-CN" altLang="en-US">
                <a:latin typeface="Times New Roman" charset="0"/>
                <a:ea typeface="华文楷体" charset="0"/>
                <a:cs typeface="华文楷体" charset="0"/>
              </a:rPr>
              <a:t>中心点方法</a:t>
            </a:r>
            <a:r>
              <a:rPr lang="en-US" altLang="zh-CN">
                <a:latin typeface="Times New Roman" charset="0"/>
                <a:ea typeface="华文楷体" charset="0"/>
                <a:cs typeface="华文楷体" charset="0"/>
              </a:rPr>
              <a:t>——PAM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412776"/>
            <a:ext cx="8710364" cy="4992970"/>
          </a:xfrm>
          <a:prstGeom prst="rect">
            <a:avLst/>
          </a:prstGeom>
        </p:spPr>
      </p:pic>
      <p:sp>
        <p:nvSpPr>
          <p:cNvPr id="6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8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ED5C68AA-F746-C446-8B2C-1F10C1E4D757}" type="slidenum">
              <a:rPr lang="zh-CN" altLang="en-US">
                <a:ea typeface="楷体_GB2312" charset="0"/>
                <a:cs typeface="楷体_GB2312" charset="0"/>
              </a:rPr>
              <a:pPr eaLnBrk="1" hangingPunct="1"/>
              <a:t>19</a:t>
            </a:fld>
            <a:endParaRPr lang="zh-CN" altLang="en-US">
              <a:ea typeface="楷体_GB2312" charset="0"/>
              <a:cs typeface="楷体_GB2312" charset="0"/>
            </a:endParaRPr>
          </a:p>
        </p:txBody>
      </p:sp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charset="0"/>
                <a:ea typeface="华文楷体" charset="0"/>
                <a:cs typeface="华文楷体" charset="0"/>
              </a:rPr>
              <a:t>k</a:t>
            </a:r>
            <a:r>
              <a:rPr lang="zh-CN" altLang="en-US">
                <a:latin typeface="Times New Roman" charset="0"/>
                <a:ea typeface="华文楷体" charset="0"/>
                <a:cs typeface="华文楷体" charset="0"/>
              </a:rPr>
              <a:t>中心点方法</a:t>
            </a:r>
            <a:r>
              <a:rPr lang="en-US" altLang="zh-CN">
                <a:latin typeface="Times New Roman" charset="0"/>
                <a:ea typeface="华文楷体" charset="0"/>
                <a:cs typeface="华文楷体" charset="0"/>
              </a:rPr>
              <a:t>——PAM</a:t>
            </a:r>
            <a:endParaRPr>
              <a:latin typeface="Times New Roman" charset="0"/>
              <a:ea typeface="华文楷体" charset="0"/>
              <a:cs typeface="华文楷体" charset="0"/>
            </a:endParaRPr>
          </a:p>
        </p:txBody>
      </p:sp>
      <p:sp>
        <p:nvSpPr>
          <p:cNvPr id="62467" name="内容占位符 2"/>
          <p:cNvSpPr>
            <a:spLocks noGrp="1"/>
          </p:cNvSpPr>
          <p:nvPr>
            <p:ph sz="quarter" idx="13"/>
          </p:nvPr>
        </p:nvSpPr>
        <p:spPr>
          <a:xfrm>
            <a:off x="322291" y="1364357"/>
            <a:ext cx="11266329" cy="4789594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140000"/>
              </a:lnSpc>
            </a:pPr>
            <a:r>
              <a:rPr lang="en-US" altLang="zh-CN" sz="2400" dirty="0" err="1">
                <a:latin typeface="Times New Roman" charset="0"/>
                <a:ea typeface="华文楷体" charset="0"/>
                <a:cs typeface="华文楷体" charset="0"/>
              </a:rPr>
              <a:t>PAM</a:t>
            </a:r>
            <a:r>
              <a:rPr sz="2400" dirty="0" err="1">
                <a:latin typeface="Times New Roman" charset="0"/>
                <a:ea typeface="华文楷体" charset="0"/>
                <a:cs typeface="华文楷体" charset="0"/>
              </a:rPr>
              <a:t>算法对小数据集非常有效，但是对</a:t>
            </a:r>
            <a:r>
              <a:rPr sz="2400" dirty="0" err="1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大数据集</a:t>
            </a:r>
            <a:r>
              <a:rPr sz="2400" dirty="0" err="1">
                <a:latin typeface="Times New Roman" charset="0"/>
                <a:ea typeface="华文楷体" charset="0"/>
                <a:cs typeface="华文楷体" charset="0"/>
              </a:rPr>
              <a:t>没有良好的可收缩性</a:t>
            </a:r>
            <a:r>
              <a:rPr sz="2400" dirty="0">
                <a:latin typeface="Times New Roman" charset="0"/>
                <a:ea typeface="华文楷体" charset="0"/>
                <a:cs typeface="华文楷体" charset="0"/>
              </a:rPr>
              <a:t>。</a:t>
            </a:r>
            <a:endParaRPr lang="en-US" altLang="zh-CN" sz="2400" dirty="0">
              <a:latin typeface="Times New Roman" charset="0"/>
              <a:ea typeface="华文楷体" charset="0"/>
              <a:cs typeface="华文楷体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CLARA  </a:t>
            </a:r>
            <a:r>
              <a:rPr lang="en-US" sz="2400" dirty="0">
                <a:solidFill>
                  <a:srgbClr val="0000FF"/>
                </a:solidFill>
                <a:latin typeface="Times New Roman" charset="0"/>
                <a:ea typeface="华文楷体" charset="0"/>
                <a:cs typeface="华文楷体" charset="0"/>
              </a:rPr>
              <a:t>(</a:t>
            </a:r>
            <a:r>
              <a:rPr lang="en-US" altLang="zh-CN" dirty="0">
                <a:solidFill>
                  <a:srgbClr val="0000FF"/>
                </a:solidFill>
              </a:rPr>
              <a:t>Clustering </a:t>
            </a:r>
            <a:r>
              <a:rPr lang="en-US" altLang="zh-CN" dirty="0" err="1">
                <a:solidFill>
                  <a:srgbClr val="0000FF"/>
                </a:solidFill>
              </a:rPr>
              <a:t>LARge</a:t>
            </a:r>
            <a:r>
              <a:rPr lang="en-US" altLang="zh-CN" dirty="0">
                <a:solidFill>
                  <a:srgbClr val="0000FF"/>
                </a:solidFill>
              </a:rPr>
              <a:t> Applications</a:t>
            </a:r>
            <a:r>
              <a:rPr lang="zh-CN" altLang="en-US" dirty="0">
                <a:solidFill>
                  <a:srgbClr val="0000FF"/>
                </a:solidFill>
              </a:rPr>
              <a:t>，</a:t>
            </a:r>
            <a:r>
              <a:rPr lang="zh-CN" altLang="en-US" dirty="0">
                <a:solidFill>
                  <a:srgbClr val="0000FF"/>
                </a:solidFill>
                <a:latin typeface="Times New Roman" charset="0"/>
                <a:ea typeface="华文楷体" charset="0"/>
                <a:cs typeface="华文楷体" charset="0"/>
              </a:rPr>
              <a:t>聚类大型应用</a:t>
            </a:r>
            <a:r>
              <a:rPr sz="2400" dirty="0">
                <a:latin typeface="Times New Roman" charset="0"/>
                <a:ea typeface="华文楷体" charset="0"/>
                <a:cs typeface="华文楷体" charset="0"/>
              </a:rPr>
              <a:t>）：</a:t>
            </a:r>
            <a:endParaRPr lang="en-US" altLang="zh-CN" sz="2400" dirty="0">
              <a:latin typeface="Times New Roman" charset="0"/>
              <a:ea typeface="华文楷体" charset="0"/>
              <a:cs typeface="华文楷体" charset="0"/>
            </a:endParaRPr>
          </a:p>
          <a:p>
            <a:pPr lvl="1" eaLnBrk="1" hangingPunct="1">
              <a:lnSpc>
                <a:spcPct val="140000"/>
              </a:lnSpc>
            </a:pPr>
            <a:r>
              <a:rPr sz="2300" dirty="0" err="1">
                <a:latin typeface="Times New Roman" charset="0"/>
                <a:ea typeface="华文楷体" charset="0"/>
              </a:rPr>
              <a:t>不考虑整个数据集合，而选择实际数据的一小部分作为数据的代表。然后用</a:t>
            </a:r>
            <a:r>
              <a:rPr lang="en-US" altLang="zh-CN" sz="2300" dirty="0" err="1">
                <a:latin typeface="Times New Roman" charset="0"/>
                <a:ea typeface="华文楷体" charset="0"/>
              </a:rPr>
              <a:t>PAM</a:t>
            </a:r>
            <a:r>
              <a:rPr sz="2300" dirty="0" err="1">
                <a:latin typeface="Times New Roman" charset="0"/>
                <a:ea typeface="华文楷体" charset="0"/>
              </a:rPr>
              <a:t>方法从样本中选择中心点</a:t>
            </a:r>
            <a:r>
              <a:rPr sz="2300" dirty="0">
                <a:latin typeface="Times New Roman" charset="0"/>
                <a:ea typeface="华文楷体" charset="0"/>
              </a:rPr>
              <a:t>。</a:t>
            </a:r>
            <a:endParaRPr lang="en-US" altLang="zh-CN" sz="2300" dirty="0">
              <a:latin typeface="Times New Roman" charset="0"/>
              <a:ea typeface="华文楷体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CLARANS</a:t>
            </a:r>
            <a:r>
              <a:rPr lang="en-US" altLang="zh-CN" sz="2400" b="1" dirty="0">
                <a:solidFill>
                  <a:srgbClr val="0000FF"/>
                </a:solidFill>
                <a:latin typeface="Times New Roman" charset="0"/>
                <a:ea typeface="华文楷体" charset="0"/>
                <a:cs typeface="华文楷体" charset="0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charset="0"/>
                <a:ea typeface="华文楷体" charset="0"/>
                <a:cs typeface="华文楷体" charset="0"/>
              </a:rPr>
              <a:t>(</a:t>
            </a:r>
            <a:r>
              <a:rPr lang="en-US" altLang="zh-CN" sz="2400" dirty="0">
                <a:solidFill>
                  <a:srgbClr val="0000FF"/>
                </a:solidFill>
              </a:rPr>
              <a:t>Clustering Large Applications based on </a:t>
            </a:r>
            <a:r>
              <a:rPr lang="en-US" altLang="zh-CN" sz="2400" dirty="0" err="1">
                <a:solidFill>
                  <a:srgbClr val="0000FF"/>
                </a:solidFill>
              </a:rPr>
              <a:t>RANdomized</a:t>
            </a:r>
            <a:r>
              <a:rPr lang="en-US" altLang="zh-CN" sz="2400" dirty="0">
                <a:solidFill>
                  <a:srgbClr val="0000FF"/>
                </a:solidFill>
              </a:rPr>
              <a:t> Search, </a:t>
            </a:r>
            <a:r>
              <a:rPr sz="2400" dirty="0" err="1">
                <a:solidFill>
                  <a:srgbClr val="0000FF"/>
                </a:solidFill>
                <a:latin typeface="Times New Roman" charset="0"/>
                <a:ea typeface="华文楷体" charset="0"/>
                <a:cs typeface="华文楷体" charset="0"/>
              </a:rPr>
              <a:t>基于随机搜索的聚类大型应用</a:t>
            </a:r>
            <a:r>
              <a:rPr lang="en-US" altLang="zh-CN" sz="2400" dirty="0">
                <a:solidFill>
                  <a:srgbClr val="0000FF"/>
                </a:solidFill>
                <a:latin typeface="Times New Roman" charset="0"/>
                <a:ea typeface="华文楷体" charset="0"/>
                <a:cs typeface="华文楷体" charset="0"/>
              </a:rPr>
              <a:t>)</a:t>
            </a:r>
            <a:r>
              <a:rPr sz="2400" dirty="0">
                <a:solidFill>
                  <a:srgbClr val="0000FF"/>
                </a:solidFill>
                <a:latin typeface="Times New Roman" charset="0"/>
                <a:ea typeface="华文楷体" charset="0"/>
                <a:cs typeface="华文楷体" charset="0"/>
              </a:rPr>
              <a:t> ：</a:t>
            </a:r>
            <a:endParaRPr lang="en-US" sz="2400" dirty="0">
              <a:solidFill>
                <a:srgbClr val="0000FF"/>
              </a:solidFill>
              <a:latin typeface="Times New Roman" charset="0"/>
              <a:ea typeface="华文楷体" charset="0"/>
              <a:cs typeface="华文楷体" charset="0"/>
            </a:endParaRPr>
          </a:p>
          <a:p>
            <a:pPr lvl="1" eaLnBrk="1" hangingPunct="1">
              <a:lnSpc>
                <a:spcPct val="140000"/>
              </a:lnSpc>
            </a:pPr>
            <a:r>
              <a:rPr sz="2300" dirty="0" err="1">
                <a:latin typeface="Times New Roman" charset="0"/>
                <a:ea typeface="华文楷体" charset="0"/>
              </a:rPr>
              <a:t>改进</a:t>
            </a:r>
            <a:r>
              <a:rPr lang="en-US" altLang="zh-CN" sz="2300" dirty="0" err="1">
                <a:latin typeface="Times New Roman" charset="0"/>
                <a:ea typeface="华文楷体" charset="0"/>
              </a:rPr>
              <a:t>CLARA</a:t>
            </a:r>
            <a:r>
              <a:rPr sz="2300" dirty="0" err="1">
                <a:latin typeface="Times New Roman" charset="0"/>
                <a:ea typeface="华文楷体" charset="0"/>
              </a:rPr>
              <a:t>的聚类质量和可伸缩性，该算法将抽样技术与</a:t>
            </a:r>
            <a:r>
              <a:rPr lang="en-US" altLang="zh-CN" sz="2300" dirty="0" err="1">
                <a:latin typeface="Times New Roman" charset="0"/>
                <a:ea typeface="华文楷体" charset="0"/>
              </a:rPr>
              <a:t>PAM</a:t>
            </a:r>
            <a:r>
              <a:rPr sz="2300" dirty="0" err="1">
                <a:latin typeface="Times New Roman" charset="0"/>
                <a:ea typeface="华文楷体" charset="0"/>
              </a:rPr>
              <a:t>结合起来</a:t>
            </a:r>
            <a:r>
              <a:rPr sz="2300" dirty="0">
                <a:latin typeface="Times New Roman" charset="0"/>
                <a:ea typeface="华文楷体" charset="0"/>
              </a:rPr>
              <a:t>。</a:t>
            </a:r>
            <a:endParaRPr lang="en-US" altLang="zh-CN" sz="2300" dirty="0">
              <a:latin typeface="Times New Roman" charset="0"/>
              <a:ea typeface="华文楷体" charset="0"/>
            </a:endParaRPr>
          </a:p>
          <a:p>
            <a:pPr lvl="1" eaLnBrk="1" hangingPunct="1">
              <a:lnSpc>
                <a:spcPct val="140000"/>
              </a:lnSpc>
            </a:pPr>
            <a:r>
              <a:rPr sz="2300" dirty="0" err="1">
                <a:latin typeface="Times New Roman" charset="0"/>
                <a:ea typeface="华文楷体" charset="0"/>
              </a:rPr>
              <a:t>在任何时候都不把自身局限于任何样本，在搜索的每一步都以某种随机性抽取样本</a:t>
            </a:r>
            <a:r>
              <a:rPr sz="2300" dirty="0">
                <a:latin typeface="Times New Roman" charset="0"/>
                <a:ea typeface="华文楷体" charset="0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574217" y="6094740"/>
            <a:ext cx="1060385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dirty="0"/>
              <a:t>CLARANS: A method for clustering objects for spatial data mining    (Open Access), Ng, Raymond T.  ; Han, </a:t>
            </a:r>
            <a:r>
              <a:rPr lang="en-US" altLang="zh-CN" sz="1400" dirty="0" err="1"/>
              <a:t>Jiawei</a:t>
            </a:r>
            <a:r>
              <a:rPr lang="en-US" altLang="zh-CN" sz="1400" dirty="0"/>
              <a:t>, Source: IEEE Transactions on Knowledge and Data Engineering, v 14, n 5, p 1003-1016, 2002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6422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210"/>
    </mc:Choice>
    <mc:Fallback xmlns="">
      <p:transition advTm="4521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6CF5-CC93-3B40-87E8-2E9F5BD962AA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聚类与分类的区别</a:t>
            </a:r>
          </a:p>
        </p:txBody>
      </p:sp>
      <p:pic>
        <p:nvPicPr>
          <p:cNvPr id="247810" name="Picture 2" descr="http://5b0988e595225.cdn.sohucs.com/images/20180312/1304bda0805149078b34a0d9bc95ae1b.gif">
            <a:extLst>
              <a:ext uri="{FF2B5EF4-FFF2-40B4-BE49-F238E27FC236}">
                <a16:creationId xmlns:a16="http://schemas.microsoft.com/office/drawing/2014/main" id="{20FCA7A8-808A-4FB6-9EF1-2592DBE73FF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42646"/>
            <a:ext cx="57912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97211DE-CCA0-4EB8-B477-D0CB1C5ADADD}"/>
              </a:ext>
            </a:extLst>
          </p:cNvPr>
          <p:cNvSpPr/>
          <p:nvPr/>
        </p:nvSpPr>
        <p:spPr>
          <a:xfrm>
            <a:off x="6541477" y="1716668"/>
            <a:ext cx="5040923" cy="4465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400" kern="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如果事物缺乏可靠的历史资料，无法确定共有多少类别，聚类可以</a:t>
            </a:r>
            <a:r>
              <a:rPr lang="zh-CN" altLang="zh-CN" sz="2400" b="1" kern="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将性质相近事物归入同类。</a:t>
            </a:r>
            <a:endParaRPr lang="zh-CN" altLang="zh-CN" sz="2400" b="1" kern="100" dirty="0">
              <a:solidFill>
                <a:srgbClr val="FF0000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400" kern="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聚类是</a:t>
            </a:r>
            <a:r>
              <a:rPr lang="zh-CN" altLang="zh-CN" sz="2400" b="1" kern="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无监督的学习</a:t>
            </a:r>
            <a:r>
              <a:rPr lang="zh-CN" altLang="zh-CN" sz="2400" kern="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，而分类是有监督的学习。</a:t>
            </a:r>
            <a:endParaRPr lang="zh-CN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400" kern="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聚类是根据研究对象（样品或指标）的特征值，计算对象的</a:t>
            </a:r>
            <a:r>
              <a:rPr lang="zh-CN" altLang="zh-CN" sz="2400" b="1" kern="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相似程度</a:t>
            </a:r>
            <a:r>
              <a:rPr lang="zh-CN" altLang="zh-CN" sz="2400" kern="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（分到同一簇的对象</a:t>
            </a:r>
            <a:r>
              <a:rPr lang="en-US" altLang="zh-CN" sz="2400" b="1" kern="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相对同质</a:t>
            </a:r>
            <a:r>
              <a:rPr lang="zh-CN" altLang="zh-CN" sz="2400" kern="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400" kern="1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91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0"/>
            <a:ext cx="2601752" cy="6858000"/>
          </a:xfrm>
          <a:prstGeom prst="rect">
            <a:avLst/>
          </a:prstGeom>
          <a:solidFill>
            <a:srgbClr val="4466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64" tIns="34282" rIns="68564" bIns="342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7" name="TextBox 36"/>
          <p:cNvSpPr txBox="1"/>
          <p:nvPr/>
        </p:nvSpPr>
        <p:spPr>
          <a:xfrm>
            <a:off x="248002" y="2912565"/>
            <a:ext cx="2105747" cy="646201"/>
          </a:xfrm>
          <a:prstGeom prst="rect">
            <a:avLst/>
          </a:prstGeom>
          <a:noFill/>
        </p:spPr>
        <p:txBody>
          <a:bodyPr wrap="square" lIns="91440" tIns="45719" rIns="91440" bIns="45719">
            <a:spAutoFit/>
          </a:bodyPr>
          <a:lstStyle/>
          <a:p>
            <a:pPr algn="ctr">
              <a:defRPr/>
            </a:pPr>
            <a:r>
              <a:rPr lang="en-US" altLang="zh-CN" sz="3599" b="1" spc="1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Outline</a:t>
            </a:r>
            <a:endParaRPr lang="zh-CN" altLang="en-US" sz="2399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90938" y="669846"/>
            <a:ext cx="479252" cy="68827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699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514580" y="669846"/>
            <a:ext cx="6491791" cy="688278"/>
            <a:chOff x="6339097" y="1573726"/>
            <a:chExt cx="3744416" cy="511504"/>
          </a:xfrm>
          <a:solidFill>
            <a:schemeClr val="bg2">
              <a:lumMod val="90000"/>
            </a:schemeClr>
          </a:solidFill>
        </p:grpSpPr>
        <p:sp>
          <p:nvSpPr>
            <p:cNvPr id="18" name="圆角矩形 17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551048" y="1614820"/>
              <a:ext cx="2653074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什么是聚类分析</a:t>
              </a:r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3690938" y="1633626"/>
            <a:ext cx="479252" cy="68827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699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492266" y="1633626"/>
            <a:ext cx="6491791" cy="688278"/>
            <a:chOff x="6315199" y="2410178"/>
            <a:chExt cx="3744416" cy="511504"/>
          </a:xfrm>
          <a:solidFill>
            <a:schemeClr val="bg2">
              <a:lumMod val="90000"/>
            </a:schemeClr>
          </a:solidFill>
        </p:grpSpPr>
        <p:sp>
          <p:nvSpPr>
            <p:cNvPr id="22" name="圆角矩形 21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547172" y="2450467"/>
              <a:ext cx="3389370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主要聚类方法的分类</a:t>
              </a:r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3690938" y="2597406"/>
            <a:ext cx="479252" cy="68827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699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514580" y="2597406"/>
            <a:ext cx="6491791" cy="688278"/>
            <a:chOff x="6339097" y="3296031"/>
            <a:chExt cx="3744416" cy="511504"/>
          </a:xfrm>
          <a:solidFill>
            <a:schemeClr val="bg2">
              <a:lumMod val="90000"/>
            </a:schemeClr>
          </a:solidFill>
        </p:grpSpPr>
        <p:sp>
          <p:nvSpPr>
            <p:cNvPr id="26" name="圆角矩形 25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551048" y="3336319"/>
              <a:ext cx="3389370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划分方法</a:t>
              </a:r>
            </a:p>
          </p:txBody>
        </p:sp>
      </p:grpSp>
      <p:sp>
        <p:nvSpPr>
          <p:cNvPr id="38" name="圆角矩形 37"/>
          <p:cNvSpPr/>
          <p:nvPr/>
        </p:nvSpPr>
        <p:spPr>
          <a:xfrm>
            <a:off x="3690938" y="3561186"/>
            <a:ext cx="479252" cy="68827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699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3" name="组合 24"/>
          <p:cNvGrpSpPr/>
          <p:nvPr/>
        </p:nvGrpSpPr>
        <p:grpSpPr>
          <a:xfrm>
            <a:off x="4514580" y="3561186"/>
            <a:ext cx="6491791" cy="688278"/>
            <a:chOff x="6339097" y="3296031"/>
            <a:chExt cx="3744416" cy="511504"/>
          </a:xfrm>
          <a:solidFill>
            <a:srgbClr val="7030A0"/>
          </a:solidFill>
        </p:grpSpPr>
        <p:sp>
          <p:nvSpPr>
            <p:cNvPr id="44" name="圆角矩形 43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551048" y="3336319"/>
              <a:ext cx="3389370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层次方法</a:t>
              </a:r>
            </a:p>
          </p:txBody>
        </p:sp>
      </p:grp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2127B953-F3E1-9744-AB0A-1F548300CA90}"/>
              </a:ext>
            </a:extLst>
          </p:cNvPr>
          <p:cNvSpPr/>
          <p:nvPr/>
        </p:nvSpPr>
        <p:spPr>
          <a:xfrm>
            <a:off x="3690938" y="4524966"/>
            <a:ext cx="479252" cy="68827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699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9" name="组合 24">
            <a:extLst>
              <a:ext uri="{FF2B5EF4-FFF2-40B4-BE49-F238E27FC236}">
                <a16:creationId xmlns:a16="http://schemas.microsoft.com/office/drawing/2014/main" id="{F1A7B4DE-03FF-E04B-938E-4CE3B906EFCE}"/>
              </a:ext>
            </a:extLst>
          </p:cNvPr>
          <p:cNvGrpSpPr/>
          <p:nvPr/>
        </p:nvGrpSpPr>
        <p:grpSpPr>
          <a:xfrm>
            <a:off x="4514580" y="4524966"/>
            <a:ext cx="6491791" cy="688278"/>
            <a:chOff x="6339097" y="3296031"/>
            <a:chExt cx="3744416" cy="511504"/>
          </a:xfrm>
          <a:solidFill>
            <a:srgbClr val="7030A0"/>
          </a:solidFill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A81C63FE-06C8-3A42-93F6-44C4F9B8F4B7}"/>
                </a:ext>
              </a:extLst>
            </p:cNvPr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D92BF17-737A-6845-AE44-9F75C81EAC72}"/>
                </a:ext>
              </a:extLst>
            </p:cNvPr>
            <p:cNvSpPr/>
            <p:nvPr/>
          </p:nvSpPr>
          <p:spPr>
            <a:xfrm>
              <a:off x="6551048" y="3336319"/>
              <a:ext cx="3389370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基于密度的方法</a:t>
              </a:r>
            </a:p>
          </p:txBody>
        </p:sp>
      </p:grp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80FBB8ED-EAD9-F341-89CC-282AAA3399CC}"/>
              </a:ext>
            </a:extLst>
          </p:cNvPr>
          <p:cNvSpPr/>
          <p:nvPr/>
        </p:nvSpPr>
        <p:spPr>
          <a:xfrm>
            <a:off x="3690938" y="5488744"/>
            <a:ext cx="479252" cy="68827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zh-CN" altLang="en-US" sz="2699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3" name="组合 24">
            <a:extLst>
              <a:ext uri="{FF2B5EF4-FFF2-40B4-BE49-F238E27FC236}">
                <a16:creationId xmlns:a16="http://schemas.microsoft.com/office/drawing/2014/main" id="{A597F929-7081-8B47-BB6A-79E61E5FAE93}"/>
              </a:ext>
            </a:extLst>
          </p:cNvPr>
          <p:cNvGrpSpPr/>
          <p:nvPr/>
        </p:nvGrpSpPr>
        <p:grpSpPr>
          <a:xfrm>
            <a:off x="4514580" y="5488744"/>
            <a:ext cx="6491791" cy="688278"/>
            <a:chOff x="6339097" y="3296031"/>
            <a:chExt cx="3744416" cy="511504"/>
          </a:xfrm>
          <a:solidFill>
            <a:schemeClr val="accent1"/>
          </a:solidFill>
        </p:grpSpPr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5A1148E0-F920-B04C-9F71-41B48613219D}"/>
                </a:ext>
              </a:extLst>
            </p:cNvPr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9691816-50D7-D740-A865-AAA26FEC9281}"/>
                </a:ext>
              </a:extLst>
            </p:cNvPr>
            <p:cNvSpPr/>
            <p:nvPr/>
          </p:nvSpPr>
          <p:spPr>
            <a:xfrm>
              <a:off x="6551048" y="3336319"/>
              <a:ext cx="3389370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聚类质量评估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319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0"/>
            <a:ext cx="2601752" cy="6858000"/>
          </a:xfrm>
          <a:prstGeom prst="rect">
            <a:avLst/>
          </a:prstGeom>
          <a:solidFill>
            <a:srgbClr val="4466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64" tIns="34282" rIns="68564" bIns="342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7" name="TextBox 36"/>
          <p:cNvSpPr txBox="1"/>
          <p:nvPr/>
        </p:nvSpPr>
        <p:spPr>
          <a:xfrm>
            <a:off x="248002" y="2912565"/>
            <a:ext cx="2105747" cy="646201"/>
          </a:xfrm>
          <a:prstGeom prst="rect">
            <a:avLst/>
          </a:prstGeom>
          <a:noFill/>
        </p:spPr>
        <p:txBody>
          <a:bodyPr wrap="square" lIns="91440" tIns="45719" rIns="91440" bIns="45719">
            <a:spAutoFit/>
          </a:bodyPr>
          <a:lstStyle/>
          <a:p>
            <a:pPr algn="ctr">
              <a:defRPr/>
            </a:pPr>
            <a:r>
              <a:rPr lang="en-US" altLang="zh-CN" sz="3599" b="1" spc="1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Outline</a:t>
            </a:r>
            <a:endParaRPr lang="zh-CN" altLang="en-US" sz="2399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90938" y="669846"/>
            <a:ext cx="479252" cy="68827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699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514580" y="669846"/>
            <a:ext cx="6491791" cy="688278"/>
            <a:chOff x="6339097" y="1573726"/>
            <a:chExt cx="3744416" cy="511504"/>
          </a:xfrm>
          <a:solidFill>
            <a:srgbClr val="7030A0"/>
          </a:solidFill>
        </p:grpSpPr>
        <p:sp>
          <p:nvSpPr>
            <p:cNvPr id="18" name="圆角矩形 17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551048" y="1614820"/>
              <a:ext cx="2653074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什么是聚类分析</a:t>
              </a:r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3690938" y="1633626"/>
            <a:ext cx="479252" cy="68827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699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492266" y="1633626"/>
            <a:ext cx="6491791" cy="688278"/>
            <a:chOff x="6315199" y="2410178"/>
            <a:chExt cx="3744416" cy="511504"/>
          </a:xfrm>
          <a:solidFill>
            <a:srgbClr val="7030A0"/>
          </a:solidFill>
        </p:grpSpPr>
        <p:sp>
          <p:nvSpPr>
            <p:cNvPr id="22" name="圆角矩形 21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547172" y="2450467"/>
              <a:ext cx="3389370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主要聚类方法的分类</a:t>
              </a:r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3690938" y="2597406"/>
            <a:ext cx="479252" cy="68827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699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514580" y="2597406"/>
            <a:ext cx="6491791" cy="688278"/>
            <a:chOff x="6339097" y="3296031"/>
            <a:chExt cx="3744416" cy="511504"/>
          </a:xfrm>
          <a:solidFill>
            <a:schemeClr val="bg2">
              <a:lumMod val="90000"/>
            </a:schemeClr>
          </a:solidFill>
        </p:grpSpPr>
        <p:sp>
          <p:nvSpPr>
            <p:cNvPr id="26" name="圆角矩形 25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551048" y="3336319"/>
              <a:ext cx="3389370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划分方法</a:t>
              </a:r>
            </a:p>
          </p:txBody>
        </p:sp>
      </p:grpSp>
      <p:sp>
        <p:nvSpPr>
          <p:cNvPr id="38" name="圆角矩形 37"/>
          <p:cNvSpPr/>
          <p:nvPr/>
        </p:nvSpPr>
        <p:spPr>
          <a:xfrm>
            <a:off x="3690938" y="3561186"/>
            <a:ext cx="479252" cy="68827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699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3" name="组合 24"/>
          <p:cNvGrpSpPr/>
          <p:nvPr/>
        </p:nvGrpSpPr>
        <p:grpSpPr>
          <a:xfrm>
            <a:off x="4514580" y="3561186"/>
            <a:ext cx="6491791" cy="688278"/>
            <a:chOff x="6339097" y="3296031"/>
            <a:chExt cx="3744416" cy="511504"/>
          </a:xfrm>
          <a:solidFill>
            <a:schemeClr val="bg2">
              <a:lumMod val="90000"/>
            </a:schemeClr>
          </a:solidFill>
        </p:grpSpPr>
        <p:sp>
          <p:nvSpPr>
            <p:cNvPr id="44" name="圆角矩形 43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551048" y="3336319"/>
              <a:ext cx="3389370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层次方法</a:t>
              </a:r>
            </a:p>
          </p:txBody>
        </p:sp>
      </p:grp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2127B953-F3E1-9744-AB0A-1F548300CA90}"/>
              </a:ext>
            </a:extLst>
          </p:cNvPr>
          <p:cNvSpPr/>
          <p:nvPr/>
        </p:nvSpPr>
        <p:spPr>
          <a:xfrm>
            <a:off x="3690938" y="4524966"/>
            <a:ext cx="479252" cy="68827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699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9" name="组合 24">
            <a:extLst>
              <a:ext uri="{FF2B5EF4-FFF2-40B4-BE49-F238E27FC236}">
                <a16:creationId xmlns:a16="http://schemas.microsoft.com/office/drawing/2014/main" id="{F1A7B4DE-03FF-E04B-938E-4CE3B906EFCE}"/>
              </a:ext>
            </a:extLst>
          </p:cNvPr>
          <p:cNvGrpSpPr/>
          <p:nvPr/>
        </p:nvGrpSpPr>
        <p:grpSpPr>
          <a:xfrm>
            <a:off x="4514580" y="4524966"/>
            <a:ext cx="6491791" cy="688278"/>
            <a:chOff x="6339097" y="3296031"/>
            <a:chExt cx="3744416" cy="511504"/>
          </a:xfrm>
          <a:solidFill>
            <a:schemeClr val="bg2">
              <a:lumMod val="90000"/>
            </a:schemeClr>
          </a:solidFill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A81C63FE-06C8-3A42-93F6-44C4F9B8F4B7}"/>
                </a:ext>
              </a:extLst>
            </p:cNvPr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D92BF17-737A-6845-AE44-9F75C81EAC72}"/>
                </a:ext>
              </a:extLst>
            </p:cNvPr>
            <p:cNvSpPr/>
            <p:nvPr/>
          </p:nvSpPr>
          <p:spPr>
            <a:xfrm>
              <a:off x="6551048" y="3336319"/>
              <a:ext cx="3389370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基于密度的方法</a:t>
              </a:r>
            </a:p>
          </p:txBody>
        </p:sp>
      </p:grp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80FBB8ED-EAD9-F341-89CC-282AAA3399CC}"/>
              </a:ext>
            </a:extLst>
          </p:cNvPr>
          <p:cNvSpPr/>
          <p:nvPr/>
        </p:nvSpPr>
        <p:spPr>
          <a:xfrm>
            <a:off x="3690938" y="5488744"/>
            <a:ext cx="479252" cy="68827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zh-CN" altLang="en-US" sz="2699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3" name="组合 24">
            <a:extLst>
              <a:ext uri="{FF2B5EF4-FFF2-40B4-BE49-F238E27FC236}">
                <a16:creationId xmlns:a16="http://schemas.microsoft.com/office/drawing/2014/main" id="{A597F929-7081-8B47-BB6A-79E61E5FAE93}"/>
              </a:ext>
            </a:extLst>
          </p:cNvPr>
          <p:cNvGrpSpPr/>
          <p:nvPr/>
        </p:nvGrpSpPr>
        <p:grpSpPr>
          <a:xfrm>
            <a:off x="4514580" y="5488744"/>
            <a:ext cx="6491791" cy="688278"/>
            <a:chOff x="6339097" y="3296031"/>
            <a:chExt cx="3744416" cy="511504"/>
          </a:xfrm>
          <a:solidFill>
            <a:schemeClr val="accent1"/>
          </a:solidFill>
        </p:grpSpPr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5A1148E0-F920-B04C-9F71-41B48613219D}"/>
                </a:ext>
              </a:extLst>
            </p:cNvPr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9691816-50D7-D740-A865-AAA26FEC9281}"/>
                </a:ext>
              </a:extLst>
            </p:cNvPr>
            <p:cNvSpPr/>
            <p:nvPr/>
          </p:nvSpPr>
          <p:spPr>
            <a:xfrm>
              <a:off x="6551048" y="3336319"/>
              <a:ext cx="3389370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聚类质量评估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624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8108D84A-001E-8948-95A5-C4EBE9E8AE02}" type="slidenum">
              <a:rPr lang="zh-CN" altLang="en-US">
                <a:ea typeface="楷体_GB2312" charset="0"/>
                <a:cs typeface="楷体_GB2312" charset="0"/>
              </a:rPr>
              <a:pPr eaLnBrk="1" hangingPunct="1"/>
              <a:t>4</a:t>
            </a:fld>
            <a:endParaRPr lang="zh-CN" altLang="en-US" dirty="0">
              <a:ea typeface="楷体_GB2312" charset="0"/>
              <a:cs typeface="楷体_GB2312" charset="0"/>
            </a:endParaRPr>
          </a:p>
        </p:txBody>
      </p:sp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err="1">
                <a:latin typeface="Times New Roman" charset="0"/>
                <a:ea typeface="华文楷体" charset="0"/>
                <a:cs typeface="华文楷体" charset="0"/>
              </a:rPr>
              <a:t>什么是聚类分析</a:t>
            </a:r>
            <a:endParaRPr dirty="0">
              <a:latin typeface="Times New Roman" charset="0"/>
              <a:ea typeface="华文楷体" charset="0"/>
              <a:cs typeface="华文楷体" charset="0"/>
            </a:endParaRPr>
          </a:p>
        </p:txBody>
      </p:sp>
      <p:sp>
        <p:nvSpPr>
          <p:cNvPr id="49155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dirty="0">
                <a:solidFill>
                  <a:srgbClr val="0000FF"/>
                </a:solidFill>
                <a:latin typeface="Times New Roman" charset="0"/>
                <a:ea typeface="华文楷体" charset="0"/>
                <a:cs typeface="华文楷体" charset="0"/>
              </a:rPr>
              <a:t>聚类</a:t>
            </a:r>
            <a:r>
              <a:rPr dirty="0">
                <a:latin typeface="Times New Roman" charset="0"/>
                <a:ea typeface="华文楷体" charset="0"/>
                <a:cs typeface="华文楷体" charset="0"/>
              </a:rPr>
              <a:t>：将物理或抽象对象的集合分成相似的对象类的过程</a:t>
            </a:r>
            <a:endParaRPr lang="en-US" altLang="zh-CN" dirty="0">
              <a:latin typeface="Times New Roman" charset="0"/>
              <a:ea typeface="华文楷体" charset="0"/>
              <a:cs typeface="华文楷体" charset="0"/>
            </a:endParaRPr>
          </a:p>
          <a:p>
            <a:pPr eaLnBrk="1" hangingPunct="1"/>
            <a:r>
              <a:rPr dirty="0" err="1">
                <a:solidFill>
                  <a:srgbClr val="0000FF"/>
                </a:solidFill>
                <a:latin typeface="Times New Roman" charset="0"/>
                <a:ea typeface="华文楷体" charset="0"/>
                <a:cs typeface="华文楷体" charset="0"/>
              </a:rPr>
              <a:t>簇</a:t>
            </a:r>
            <a:r>
              <a:rPr dirty="0" err="1">
                <a:latin typeface="Times New Roman" charset="0"/>
                <a:ea typeface="华文楷体" charset="0"/>
                <a:cs typeface="华文楷体" charset="0"/>
              </a:rPr>
              <a:t>：数据对象的集合</a:t>
            </a:r>
            <a:endParaRPr lang="en-US" altLang="zh-CN" dirty="0">
              <a:latin typeface="Times New Roman" charset="0"/>
              <a:ea typeface="华文楷体" charset="0"/>
              <a:cs typeface="华文楷体" charset="0"/>
            </a:endParaRPr>
          </a:p>
          <a:p>
            <a:pPr lvl="1" eaLnBrk="1" hangingPunct="1"/>
            <a:r>
              <a:rPr dirty="0" err="1">
                <a:latin typeface="Times New Roman" charset="0"/>
                <a:ea typeface="华文楷体" charset="0"/>
              </a:rPr>
              <a:t>同一个簇中的对象彼此相似</a:t>
            </a:r>
            <a:endParaRPr lang="en-US" altLang="zh-CN" dirty="0">
              <a:latin typeface="Times New Roman" charset="0"/>
              <a:ea typeface="华文楷体" charset="0"/>
            </a:endParaRPr>
          </a:p>
          <a:p>
            <a:pPr lvl="1" eaLnBrk="1" hangingPunct="1"/>
            <a:r>
              <a:rPr lang="zh-CN" altLang="en-US" dirty="0">
                <a:latin typeface="Times New Roman" charset="0"/>
                <a:ea typeface="华文楷体" charset="0"/>
              </a:rPr>
              <a:t>不同</a:t>
            </a:r>
            <a:r>
              <a:rPr dirty="0" err="1">
                <a:latin typeface="Times New Roman" charset="0"/>
                <a:ea typeface="华文楷体" charset="0"/>
              </a:rPr>
              <a:t>簇中的对象相异</a:t>
            </a:r>
            <a:endParaRPr lang="en-US" altLang="zh-CN" dirty="0">
              <a:latin typeface="Times New Roman" charset="0"/>
              <a:ea typeface="华文楷体" charset="0"/>
            </a:endParaRPr>
          </a:p>
          <a:p>
            <a:pPr eaLnBrk="1" hangingPunct="1"/>
            <a:r>
              <a:rPr dirty="0" err="1">
                <a:solidFill>
                  <a:srgbClr val="0000FF"/>
                </a:solidFill>
                <a:latin typeface="Times New Roman" charset="0"/>
                <a:ea typeface="华文楷体" charset="0"/>
                <a:cs typeface="华文楷体" charset="0"/>
              </a:rPr>
              <a:t>相异度</a:t>
            </a:r>
            <a:r>
              <a:rPr dirty="0" err="1">
                <a:latin typeface="Times New Roman" charset="0"/>
                <a:ea typeface="华文楷体" charset="0"/>
                <a:cs typeface="华文楷体" charset="0"/>
              </a:rPr>
              <a:t>：根据描述对象的属性值评估，通常使用距离度量</a:t>
            </a:r>
            <a:endParaRPr lang="en-US" altLang="zh-CN" dirty="0">
              <a:latin typeface="Times New Roman" charset="0"/>
              <a:ea typeface="华文楷体" charset="0"/>
              <a:cs typeface="华文楷体" charset="0"/>
            </a:endParaRPr>
          </a:p>
          <a:p>
            <a:pPr eaLnBrk="1" hangingPunct="1"/>
            <a:r>
              <a:rPr dirty="0" err="1">
                <a:solidFill>
                  <a:srgbClr val="0000FF"/>
                </a:solidFill>
                <a:latin typeface="Times New Roman" charset="0"/>
                <a:ea typeface="华文楷体" charset="0"/>
                <a:cs typeface="华文楷体" charset="0"/>
              </a:rPr>
              <a:t>无监督学习</a:t>
            </a:r>
            <a:r>
              <a:rPr dirty="0" err="1">
                <a:latin typeface="Times New Roman" charset="0"/>
                <a:ea typeface="华文楷体" charset="0"/>
                <a:cs typeface="华文楷体" charset="0"/>
              </a:rPr>
              <a:t>：不依赖预先定义的类和类标号的训练实例</a:t>
            </a:r>
            <a:endParaRPr lang="en-US" altLang="zh-CN" dirty="0">
              <a:latin typeface="Times New Roman" charset="0"/>
              <a:ea typeface="华文楷体" charset="0"/>
              <a:cs typeface="华文楷体" charset="0"/>
            </a:endParaRPr>
          </a:p>
          <a:p>
            <a:pPr eaLnBrk="1" hangingPunct="1"/>
            <a:endParaRPr lang="en-US" altLang="zh-CN" dirty="0">
              <a:latin typeface="Times New Roman" charset="0"/>
              <a:ea typeface="华文楷体" charset="0"/>
              <a:cs typeface="华文楷体" charset="0"/>
            </a:endParaRPr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632" y="2425468"/>
            <a:ext cx="4029637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5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111"/>
    </mc:Choice>
    <mc:Fallback xmlns="">
      <p:transition advTm="6311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646AD282-31B7-EF4D-8710-D533BCD31A50}" type="slidenum">
              <a:rPr lang="zh-CN" altLang="en-US">
                <a:ea typeface="楷体_GB2312" charset="0"/>
                <a:cs typeface="楷体_GB2312" charset="0"/>
              </a:rPr>
              <a:pPr eaLnBrk="1" hangingPunct="1"/>
              <a:t>5</a:t>
            </a:fld>
            <a:endParaRPr lang="zh-CN" altLang="en-US">
              <a:ea typeface="楷体_GB2312" charset="0"/>
              <a:cs typeface="楷体_GB2312" charset="0"/>
            </a:endParaRPr>
          </a:p>
        </p:txBody>
      </p:sp>
      <p:sp>
        <p:nvSpPr>
          <p:cNvPr id="50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>
                <a:latin typeface="Times New Roman" charset="0"/>
                <a:ea typeface="华文楷体" charset="0"/>
                <a:cs typeface="华文楷体" charset="0"/>
              </a:rPr>
              <a:t>什么是聚类分析</a:t>
            </a:r>
          </a:p>
        </p:txBody>
      </p:sp>
      <p:sp>
        <p:nvSpPr>
          <p:cNvPr id="50179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dirty="0" err="1">
                <a:latin typeface="Times New Roman" charset="0"/>
                <a:ea typeface="华文楷体" charset="0"/>
                <a:cs typeface="华文楷体" charset="0"/>
              </a:rPr>
              <a:t>数据挖掘对聚类的典型要求如下</a:t>
            </a:r>
            <a:r>
              <a:rPr dirty="0">
                <a:latin typeface="Times New Roman" charset="0"/>
                <a:ea typeface="华文楷体" charset="0"/>
                <a:cs typeface="华文楷体" charset="0"/>
              </a:rPr>
              <a:t>：</a:t>
            </a:r>
            <a:endParaRPr lang="en-US" altLang="zh-CN" dirty="0">
              <a:latin typeface="Times New Roman" charset="0"/>
              <a:ea typeface="华文楷体" charset="0"/>
              <a:cs typeface="华文楷体" charset="0"/>
            </a:endParaRPr>
          </a:p>
          <a:p>
            <a:pPr lvl="1" eaLnBrk="1" hangingPunct="1"/>
            <a:r>
              <a:rPr dirty="0" err="1">
                <a:latin typeface="Times New Roman" charset="0"/>
                <a:ea typeface="华文楷体" charset="0"/>
              </a:rPr>
              <a:t>可伸缩性</a:t>
            </a:r>
            <a:endParaRPr lang="en-US" altLang="zh-CN" dirty="0">
              <a:latin typeface="Times New Roman" charset="0"/>
              <a:ea typeface="华文楷体" charset="0"/>
            </a:endParaRPr>
          </a:p>
          <a:p>
            <a:pPr lvl="1" eaLnBrk="1" hangingPunct="1"/>
            <a:r>
              <a:rPr dirty="0" err="1">
                <a:latin typeface="Times New Roman" charset="0"/>
                <a:ea typeface="华文楷体" charset="0"/>
              </a:rPr>
              <a:t>处理不同类型属性的能力</a:t>
            </a:r>
            <a:endParaRPr lang="en-US" altLang="zh-CN" dirty="0">
              <a:latin typeface="Times New Roman" charset="0"/>
              <a:ea typeface="华文楷体" charset="0"/>
            </a:endParaRPr>
          </a:p>
          <a:p>
            <a:pPr lvl="1" eaLnBrk="1" hangingPunct="1"/>
            <a:r>
              <a:rPr dirty="0" err="1">
                <a:solidFill>
                  <a:srgbClr val="FF0000"/>
                </a:solidFill>
                <a:latin typeface="Times New Roman" charset="0"/>
                <a:ea typeface="华文楷体" charset="0"/>
              </a:rPr>
              <a:t>发现任意形状的簇</a:t>
            </a:r>
            <a:endParaRPr lang="en-US" altLang="zh-CN" dirty="0">
              <a:solidFill>
                <a:srgbClr val="FF0000"/>
              </a:solidFill>
              <a:latin typeface="Times New Roman" charset="0"/>
              <a:ea typeface="华文楷体" charset="0"/>
            </a:endParaRPr>
          </a:p>
          <a:p>
            <a:pPr lvl="1" eaLnBrk="1" hangingPunct="1"/>
            <a:r>
              <a:rPr dirty="0" err="1">
                <a:latin typeface="Times New Roman" charset="0"/>
                <a:ea typeface="华文楷体" charset="0"/>
              </a:rPr>
              <a:t>对于决定输入参数的领域知识需求最小</a:t>
            </a:r>
            <a:endParaRPr lang="en-US" altLang="zh-CN" dirty="0">
              <a:latin typeface="Times New Roman" charset="0"/>
              <a:ea typeface="华文楷体" charset="0"/>
            </a:endParaRPr>
          </a:p>
          <a:p>
            <a:pPr lvl="1" eaLnBrk="1" hangingPunct="1"/>
            <a:r>
              <a:rPr dirty="0" err="1">
                <a:latin typeface="Times New Roman" charset="0"/>
                <a:ea typeface="华文楷体" charset="0"/>
              </a:rPr>
              <a:t>处理带噪声数据的能力</a:t>
            </a:r>
            <a:endParaRPr lang="en-US" altLang="zh-CN" dirty="0">
              <a:latin typeface="Times New Roman" charset="0"/>
              <a:ea typeface="华文楷体" charset="0"/>
            </a:endParaRPr>
          </a:p>
          <a:p>
            <a:pPr lvl="1" eaLnBrk="1" hangingPunct="1"/>
            <a:r>
              <a:rPr dirty="0" err="1">
                <a:latin typeface="Times New Roman" charset="0"/>
                <a:ea typeface="华文楷体" charset="0"/>
              </a:rPr>
              <a:t>增量聚类和对输入记录的次序不敏感</a:t>
            </a:r>
            <a:endParaRPr lang="en-US" altLang="zh-CN" dirty="0">
              <a:latin typeface="Times New Roman" charset="0"/>
              <a:ea typeface="华文楷体" charset="0"/>
            </a:endParaRPr>
          </a:p>
          <a:p>
            <a:pPr lvl="1" eaLnBrk="1" hangingPunct="1"/>
            <a:r>
              <a:rPr dirty="0" err="1">
                <a:latin typeface="Times New Roman" charset="0"/>
                <a:ea typeface="华文楷体" charset="0"/>
              </a:rPr>
              <a:t>高维性</a:t>
            </a:r>
            <a:endParaRPr lang="en-US" altLang="zh-CN" dirty="0">
              <a:latin typeface="Times New Roman" charset="0"/>
              <a:ea typeface="华文楷体" charset="0"/>
            </a:endParaRPr>
          </a:p>
          <a:p>
            <a:pPr lvl="1" eaLnBrk="1" hangingPunct="1"/>
            <a:r>
              <a:rPr dirty="0" err="1">
                <a:latin typeface="Times New Roman" charset="0"/>
                <a:ea typeface="华文楷体" charset="0"/>
              </a:rPr>
              <a:t>基于约束的聚类</a:t>
            </a:r>
            <a:endParaRPr lang="en-US" altLang="zh-CN" dirty="0">
              <a:latin typeface="Times New Roman" charset="0"/>
              <a:ea typeface="华文楷体" charset="0"/>
            </a:endParaRPr>
          </a:p>
          <a:p>
            <a:pPr lvl="1" eaLnBrk="1" hangingPunct="1"/>
            <a:r>
              <a:rPr dirty="0" err="1">
                <a:latin typeface="Times New Roman" charset="0"/>
                <a:ea typeface="华文楷体" charset="0"/>
              </a:rPr>
              <a:t>可解释性和可用性</a:t>
            </a:r>
            <a:endParaRPr dirty="0">
              <a:latin typeface="Times New Roman" charset="0"/>
              <a:ea typeface="华文楷体" charset="0"/>
            </a:endParaRPr>
          </a:p>
        </p:txBody>
      </p:sp>
      <p:sp>
        <p:nvSpPr>
          <p:cNvPr id="8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7376" y="4147866"/>
            <a:ext cx="5541635" cy="19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8210" y="1429790"/>
            <a:ext cx="5547897" cy="2069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396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3381"/>
    </mc:Choice>
    <mc:Fallback xmlns="">
      <p:transition advTm="8338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FE699D18-298F-DC40-9244-8CA80A0E1C5F}" type="slidenum">
              <a:rPr lang="zh-CN" altLang="en-US">
                <a:ea typeface="楷体_GB2312" charset="0"/>
                <a:cs typeface="楷体_GB2312" charset="0"/>
              </a:rPr>
              <a:pPr eaLnBrk="1" hangingPunct="1"/>
              <a:t>6</a:t>
            </a:fld>
            <a:endParaRPr lang="zh-CN" altLang="en-US">
              <a:ea typeface="楷体_GB2312" charset="0"/>
              <a:cs typeface="楷体_GB2312" charset="0"/>
            </a:endParaRPr>
          </a:p>
        </p:txBody>
      </p:sp>
      <p:sp>
        <p:nvSpPr>
          <p:cNvPr id="552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>
                <a:latin typeface="Times New Roman" charset="0"/>
                <a:ea typeface="华文楷体" charset="0"/>
                <a:cs typeface="华文楷体" charset="0"/>
              </a:rPr>
              <a:t>主要的聚类方法</a:t>
            </a:r>
            <a:r>
              <a:rPr lang="en-US" altLang="zh-CN" dirty="0">
                <a:latin typeface="Times New Roman" charset="0"/>
                <a:ea typeface="华文楷体" charset="0"/>
                <a:cs typeface="华文楷体" charset="0"/>
              </a:rPr>
              <a:t>:</a:t>
            </a:r>
            <a:r>
              <a:rPr lang="zh-CN" altLang="en-US" dirty="0">
                <a:latin typeface="Times New Roman" charset="0"/>
                <a:ea typeface="华文楷体" charset="0"/>
                <a:cs typeface="华文楷体" charset="0"/>
              </a:rPr>
              <a:t>五类</a:t>
            </a:r>
          </a:p>
        </p:txBody>
      </p:sp>
      <p:sp>
        <p:nvSpPr>
          <p:cNvPr id="55299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1" eaLnBrk="1" hangingPunct="1">
              <a:lnSpc>
                <a:spcPct val="110000"/>
              </a:lnSpc>
              <a:spcBef>
                <a:spcPct val="0"/>
              </a:spcBef>
            </a:pPr>
            <a:r>
              <a:rPr b="1" dirty="0" err="1">
                <a:solidFill>
                  <a:srgbClr val="0000FF"/>
                </a:solidFill>
                <a:latin typeface="Times New Roman" charset="0"/>
                <a:ea typeface="华文楷体" charset="0"/>
              </a:rPr>
              <a:t>划分方法</a:t>
            </a:r>
            <a:r>
              <a:rPr dirty="0" err="1">
                <a:solidFill>
                  <a:srgbClr val="0000FF"/>
                </a:solidFill>
                <a:latin typeface="Times New Roman" charset="0"/>
                <a:ea typeface="华文楷体" charset="0"/>
              </a:rPr>
              <a:t>：</a:t>
            </a:r>
            <a:r>
              <a:rPr dirty="0" err="1">
                <a:latin typeface="Times New Roman" charset="0"/>
                <a:ea typeface="华文楷体" charset="0"/>
              </a:rPr>
              <a:t>将数据划分为</a:t>
            </a:r>
            <a:r>
              <a:rPr lang="en-US" altLang="zh-CN" dirty="0" err="1">
                <a:latin typeface="Times New Roman" charset="0"/>
                <a:ea typeface="华文楷体" charset="0"/>
              </a:rPr>
              <a:t>k</a:t>
            </a:r>
            <a:r>
              <a:rPr dirty="0" err="1">
                <a:latin typeface="Times New Roman" charset="0"/>
                <a:ea typeface="华文楷体" charset="0"/>
              </a:rPr>
              <a:t>组，满足如下要求</a:t>
            </a:r>
            <a:r>
              <a:rPr dirty="0">
                <a:latin typeface="Times New Roman" charset="0"/>
                <a:ea typeface="华文楷体" charset="0"/>
              </a:rPr>
              <a:t>：</a:t>
            </a:r>
            <a:endParaRPr lang="en-US" altLang="zh-CN" dirty="0">
              <a:latin typeface="Times New Roman" charset="0"/>
              <a:ea typeface="华文楷体" charset="0"/>
            </a:endParaRPr>
          </a:p>
          <a:p>
            <a:pPr lvl="2" eaLnBrk="1" hangingPunct="1">
              <a:lnSpc>
                <a:spcPct val="110000"/>
              </a:lnSpc>
              <a:spcBef>
                <a:spcPct val="0"/>
              </a:spcBef>
            </a:pPr>
            <a:r>
              <a:rPr dirty="0" err="1">
                <a:latin typeface="Times New Roman" charset="0"/>
                <a:ea typeface="华文楷体" charset="0"/>
              </a:rPr>
              <a:t>每组至少包含一个对象</a:t>
            </a:r>
            <a:r>
              <a:rPr lang="zh-CN" altLang="en-US" dirty="0">
                <a:latin typeface="Times New Roman" charset="0"/>
                <a:ea typeface="华文楷体" charset="0"/>
              </a:rPr>
              <a:t>、</a:t>
            </a:r>
            <a:r>
              <a:rPr dirty="0" err="1">
                <a:latin typeface="Times New Roman" charset="0"/>
                <a:ea typeface="华文楷体" charset="0"/>
              </a:rPr>
              <a:t>每个对象必须只属于一个组</a:t>
            </a:r>
            <a:endParaRPr lang="en-US" dirty="0">
              <a:latin typeface="Times New Roman" charset="0"/>
              <a:ea typeface="华文楷体" charset="0"/>
            </a:endParaRPr>
          </a:p>
          <a:p>
            <a:pPr lvl="2" eaLnBrk="1" hangingPunct="1">
              <a:lnSpc>
                <a:spcPct val="110000"/>
              </a:lnSpc>
              <a:spcBef>
                <a:spcPct val="0"/>
              </a:spcBef>
            </a:pPr>
            <a:r>
              <a:rPr dirty="0" err="1">
                <a:latin typeface="Times New Roman" charset="0"/>
                <a:ea typeface="华文楷体" charset="0"/>
              </a:rPr>
              <a:t>例如：</a:t>
            </a:r>
            <a:r>
              <a:rPr lang="en-US" altLang="zh-CN" dirty="0" err="1">
                <a:latin typeface="Times New Roman" charset="0"/>
                <a:ea typeface="华文楷体" charset="0"/>
              </a:rPr>
              <a:t>k</a:t>
            </a:r>
            <a:r>
              <a:rPr dirty="0" err="1">
                <a:latin typeface="Times New Roman" charset="0"/>
                <a:ea typeface="华文楷体" charset="0"/>
              </a:rPr>
              <a:t>均值算法、</a:t>
            </a:r>
            <a:r>
              <a:rPr lang="en-US" altLang="zh-CN" dirty="0" err="1">
                <a:latin typeface="Times New Roman" charset="0"/>
                <a:ea typeface="华文楷体" charset="0"/>
              </a:rPr>
              <a:t>k</a:t>
            </a:r>
            <a:r>
              <a:rPr dirty="0" err="1">
                <a:latin typeface="Times New Roman" charset="0"/>
                <a:ea typeface="华文楷体" charset="0"/>
              </a:rPr>
              <a:t>中心点算法</a:t>
            </a:r>
            <a:endParaRPr lang="en-US" altLang="zh-CN" dirty="0">
              <a:latin typeface="Times New Roman" charset="0"/>
              <a:ea typeface="华文楷体" charset="0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</a:pPr>
            <a:endParaRPr lang="en-US" b="1" dirty="0">
              <a:solidFill>
                <a:srgbClr val="0000FF"/>
              </a:solidFill>
              <a:latin typeface="楷体_GB2312" charset="0"/>
              <a:ea typeface="华文楷体" charset="0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</a:pPr>
            <a:r>
              <a:rPr b="1" dirty="0" err="1">
                <a:solidFill>
                  <a:srgbClr val="0000FF"/>
                </a:solidFill>
                <a:latin typeface="楷体_GB2312" charset="0"/>
                <a:ea typeface="华文楷体" charset="0"/>
              </a:rPr>
              <a:t>层次方法</a:t>
            </a:r>
            <a:r>
              <a:rPr dirty="0" err="1">
                <a:solidFill>
                  <a:srgbClr val="0000FF"/>
                </a:solidFill>
                <a:latin typeface="楷体_GB2312" charset="0"/>
                <a:ea typeface="华文楷体" charset="0"/>
              </a:rPr>
              <a:t>：</a:t>
            </a:r>
            <a:r>
              <a:rPr dirty="0" err="1">
                <a:latin typeface="楷体_GB2312" charset="0"/>
                <a:ea typeface="华文楷体" charset="0"/>
              </a:rPr>
              <a:t>创建给定数据对象集的层次分解。根据分解形成方式，可以分为</a:t>
            </a:r>
            <a:r>
              <a:rPr dirty="0">
                <a:latin typeface="楷体_GB2312" charset="0"/>
                <a:ea typeface="华文楷体" charset="0"/>
              </a:rPr>
              <a:t>：</a:t>
            </a:r>
            <a:endParaRPr lang="en-US" altLang="zh-CN" dirty="0">
              <a:latin typeface="楷体_GB2312" charset="0"/>
              <a:ea typeface="华文楷体" charset="0"/>
            </a:endParaRPr>
          </a:p>
          <a:p>
            <a:pPr lvl="2" eaLnBrk="1" hangingPunct="1">
              <a:lnSpc>
                <a:spcPct val="110000"/>
              </a:lnSpc>
              <a:spcBef>
                <a:spcPct val="0"/>
              </a:spcBef>
            </a:pPr>
            <a:r>
              <a:rPr dirty="0" err="1">
                <a:latin typeface="楷体_GB2312" charset="0"/>
                <a:ea typeface="华文楷体" charset="0"/>
              </a:rPr>
              <a:t>凝聚法：自底向上</a:t>
            </a:r>
            <a:endParaRPr lang="en-US" altLang="zh-CN" dirty="0">
              <a:latin typeface="楷体_GB2312" charset="0"/>
              <a:ea typeface="华文楷体" charset="0"/>
            </a:endParaRPr>
          </a:p>
          <a:p>
            <a:pPr lvl="2" eaLnBrk="1" hangingPunct="1">
              <a:lnSpc>
                <a:spcPct val="110000"/>
              </a:lnSpc>
              <a:spcBef>
                <a:spcPct val="0"/>
              </a:spcBef>
            </a:pPr>
            <a:r>
              <a:rPr dirty="0" err="1">
                <a:latin typeface="楷体_GB2312" charset="0"/>
                <a:ea typeface="华文楷体" charset="0"/>
              </a:rPr>
              <a:t>分裂法：自顶向上</a:t>
            </a:r>
            <a:endParaRPr lang="en-US" altLang="zh-CN" dirty="0">
              <a:latin typeface="楷体_GB2312" charset="0"/>
              <a:ea typeface="华文楷体" charset="0"/>
            </a:endParaRPr>
          </a:p>
          <a:p>
            <a:pPr lvl="2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dirty="0" err="1">
                <a:latin typeface="楷体_GB2312" charset="0"/>
                <a:ea typeface="华文楷体" charset="0"/>
              </a:rPr>
              <a:t>例如：</a:t>
            </a:r>
            <a:r>
              <a:rPr lang="en-US" altLang="zh-CN" dirty="0" err="1">
                <a:latin typeface="楷体_GB2312" charset="0"/>
                <a:ea typeface="华文楷体" charset="0"/>
              </a:rPr>
              <a:t>Chameleon</a:t>
            </a:r>
            <a:r>
              <a:rPr dirty="0" err="1">
                <a:latin typeface="楷体_GB2312" charset="0"/>
                <a:ea typeface="华文楷体" charset="0"/>
              </a:rPr>
              <a:t>，</a:t>
            </a:r>
            <a:r>
              <a:rPr lang="en-US" altLang="zh-CN" dirty="0" err="1">
                <a:latin typeface="楷体_GB2312" charset="0"/>
                <a:ea typeface="华文楷体" charset="0"/>
              </a:rPr>
              <a:t>BIRCH</a:t>
            </a:r>
            <a:endParaRPr lang="en-US" altLang="zh-CN" dirty="0">
              <a:latin typeface="楷体_GB2312" charset="0"/>
              <a:ea typeface="华文楷体" charset="0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</a:pPr>
            <a:endParaRPr lang="en-US" b="1" dirty="0">
              <a:solidFill>
                <a:srgbClr val="0000FF"/>
              </a:solidFill>
              <a:latin typeface="楷体_GB2312" charset="0"/>
              <a:ea typeface="华文楷体" charset="0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</a:pPr>
            <a:r>
              <a:rPr b="1" dirty="0" err="1">
                <a:solidFill>
                  <a:srgbClr val="0000FF"/>
                </a:solidFill>
                <a:latin typeface="楷体_GB2312" charset="0"/>
                <a:ea typeface="华文楷体" charset="0"/>
              </a:rPr>
              <a:t>基于密度的方法</a:t>
            </a:r>
            <a:r>
              <a:rPr dirty="0" err="1">
                <a:solidFill>
                  <a:srgbClr val="0000FF"/>
                </a:solidFill>
                <a:latin typeface="楷体_GB2312" charset="0"/>
                <a:ea typeface="华文楷体" charset="0"/>
              </a:rPr>
              <a:t>：</a:t>
            </a:r>
            <a:r>
              <a:rPr dirty="0" err="1">
                <a:latin typeface="楷体_GB2312" charset="0"/>
                <a:ea typeface="华文楷体" charset="0"/>
              </a:rPr>
              <a:t>只要邻域中的密度（对象或数据点的数目）超过某个阈值，就继续聚类</a:t>
            </a:r>
            <a:endParaRPr lang="en-US" altLang="zh-CN" dirty="0">
              <a:latin typeface="楷体_GB2312" charset="0"/>
              <a:ea typeface="华文楷体" charset="0"/>
            </a:endParaRPr>
          </a:p>
          <a:p>
            <a:pPr lvl="2" eaLnBrk="1" hangingPunct="1">
              <a:lnSpc>
                <a:spcPct val="110000"/>
              </a:lnSpc>
              <a:spcBef>
                <a:spcPct val="0"/>
              </a:spcBef>
            </a:pPr>
            <a:r>
              <a:rPr dirty="0" err="1">
                <a:latin typeface="楷体_GB2312" charset="0"/>
                <a:ea typeface="华文楷体" charset="0"/>
              </a:rPr>
              <a:t>例如：</a:t>
            </a:r>
            <a:r>
              <a:rPr lang="en-US" altLang="zh-CN" dirty="0" err="1">
                <a:latin typeface="楷体_GB2312" charset="0"/>
                <a:ea typeface="华文楷体" charset="0"/>
              </a:rPr>
              <a:t>DBSCAN</a:t>
            </a:r>
            <a:r>
              <a:rPr lang="en-US" altLang="zh-CN" dirty="0">
                <a:latin typeface="楷体_GB2312" charset="0"/>
                <a:ea typeface="华文楷体" charset="0"/>
              </a:rPr>
              <a:t> </a:t>
            </a:r>
            <a:r>
              <a:rPr dirty="0">
                <a:latin typeface="楷体_GB2312" charset="0"/>
                <a:ea typeface="华文楷体" charset="0"/>
              </a:rPr>
              <a:t>和</a:t>
            </a:r>
            <a:r>
              <a:rPr lang="en-US" dirty="0">
                <a:latin typeface="楷体_GB2312" charset="0"/>
                <a:ea typeface="华文楷体" charset="0"/>
              </a:rPr>
              <a:t> </a:t>
            </a:r>
            <a:r>
              <a:rPr lang="en-US" altLang="zh-CN" dirty="0">
                <a:latin typeface="楷体_GB2312" charset="0"/>
                <a:ea typeface="华文楷体" charset="0"/>
              </a:rPr>
              <a:t>OPTICS</a:t>
            </a:r>
            <a:endParaRPr lang="en-US" altLang="zh-CN" dirty="0">
              <a:latin typeface="Times New Roman" charset="0"/>
              <a:ea typeface="华文楷体" charset="0"/>
            </a:endParaRPr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73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251"/>
    </mc:Choice>
    <mc:Fallback xmlns="">
      <p:transition advTm="6525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8F123F37-EEE1-894E-919D-B9EF1A2517D2}" type="slidenum">
              <a:rPr lang="zh-CN" altLang="en-US">
                <a:ea typeface="楷体_GB2312" charset="0"/>
                <a:cs typeface="楷体_GB2312" charset="0"/>
              </a:rPr>
              <a:pPr eaLnBrk="1" hangingPunct="1"/>
              <a:t>7</a:t>
            </a:fld>
            <a:endParaRPr lang="zh-CN" altLang="en-US">
              <a:ea typeface="楷体_GB2312" charset="0"/>
              <a:cs typeface="楷体_GB2312" charset="0"/>
            </a:endParaRPr>
          </a:p>
        </p:txBody>
      </p:sp>
      <p:sp>
        <p:nvSpPr>
          <p:cNvPr id="563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charset="0"/>
                <a:ea typeface="华文楷体" charset="0"/>
                <a:cs typeface="华文楷体" charset="0"/>
              </a:rPr>
              <a:t>主要的聚类方法</a:t>
            </a:r>
            <a:r>
              <a:rPr lang="en-US" altLang="zh-CN" dirty="0">
                <a:latin typeface="Times New Roman" charset="0"/>
                <a:ea typeface="华文楷体" charset="0"/>
                <a:cs typeface="华文楷体" charset="0"/>
              </a:rPr>
              <a:t>:</a:t>
            </a:r>
            <a:r>
              <a:rPr lang="zh-CN" altLang="en-US" dirty="0">
                <a:latin typeface="Times New Roman" charset="0"/>
                <a:ea typeface="华文楷体" charset="0"/>
                <a:cs typeface="华文楷体" charset="0"/>
              </a:rPr>
              <a:t>五类</a:t>
            </a:r>
            <a:endParaRPr dirty="0">
              <a:latin typeface="Times New Roman" charset="0"/>
              <a:ea typeface="华文楷体" charset="0"/>
              <a:cs typeface="华文楷体" charset="0"/>
            </a:endParaRPr>
          </a:p>
        </p:txBody>
      </p:sp>
      <p:sp>
        <p:nvSpPr>
          <p:cNvPr id="56323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1" eaLnBrk="1" hangingPunct="1"/>
            <a:r>
              <a:rPr dirty="0" err="1">
                <a:solidFill>
                  <a:srgbClr val="0000FF"/>
                </a:solidFill>
                <a:latin typeface="楷体_GB2312" charset="0"/>
                <a:ea typeface="华文楷体" charset="0"/>
              </a:rPr>
              <a:t>基于网格的方法</a:t>
            </a:r>
            <a:r>
              <a:rPr dirty="0" err="1">
                <a:latin typeface="Times New Roman" charset="0"/>
                <a:ea typeface="华文楷体" charset="0"/>
              </a:rPr>
              <a:t>：把对象空间量化为有限数目的单元，形成一个网格结构。所有的聚类操作都在这个网格结构上操作</a:t>
            </a:r>
            <a:r>
              <a:rPr dirty="0">
                <a:latin typeface="Times New Roman" charset="0"/>
                <a:ea typeface="华文楷体" charset="0"/>
              </a:rPr>
              <a:t>。</a:t>
            </a:r>
            <a:endParaRPr lang="en-US" altLang="zh-CN" dirty="0">
              <a:latin typeface="Times New Roman" charset="0"/>
              <a:ea typeface="华文楷体" charset="0"/>
            </a:endParaRPr>
          </a:p>
          <a:p>
            <a:pPr lvl="2" eaLnBrk="1" hangingPunct="1">
              <a:buFontTx/>
              <a:buNone/>
            </a:pPr>
            <a:r>
              <a:rPr dirty="0" err="1">
                <a:latin typeface="Times New Roman" charset="0"/>
                <a:ea typeface="华文楷体" charset="0"/>
              </a:rPr>
              <a:t>例如：</a:t>
            </a:r>
            <a:r>
              <a:rPr lang="en-US" altLang="zh-CN" dirty="0" err="1">
                <a:latin typeface="Times New Roman" charset="0"/>
                <a:ea typeface="华文楷体" charset="0"/>
              </a:rPr>
              <a:t>STING</a:t>
            </a:r>
            <a:endParaRPr lang="en-US" altLang="zh-CN" dirty="0">
              <a:latin typeface="Times New Roman" charset="0"/>
              <a:ea typeface="华文楷体" charset="0"/>
            </a:endParaRPr>
          </a:p>
          <a:p>
            <a:pPr lvl="1" eaLnBrk="1" hangingPunct="1"/>
            <a:endParaRPr lang="en-US" dirty="0">
              <a:solidFill>
                <a:srgbClr val="0000FF"/>
              </a:solidFill>
              <a:latin typeface="楷体_GB2312" charset="0"/>
              <a:ea typeface="华文楷体" charset="0"/>
            </a:endParaRPr>
          </a:p>
          <a:p>
            <a:pPr lvl="1" eaLnBrk="1" hangingPunct="1"/>
            <a:r>
              <a:rPr dirty="0" err="1">
                <a:solidFill>
                  <a:srgbClr val="0000FF"/>
                </a:solidFill>
                <a:latin typeface="楷体_GB2312" charset="0"/>
                <a:ea typeface="华文楷体" charset="0"/>
              </a:rPr>
              <a:t>基于模型的方法</a:t>
            </a:r>
            <a:r>
              <a:rPr dirty="0" err="1">
                <a:latin typeface="Times New Roman" charset="0"/>
                <a:ea typeface="华文楷体" charset="0"/>
              </a:rPr>
              <a:t>：为每簇假定一个模型，并寻找数据对给定模型的最佳拟合</a:t>
            </a:r>
            <a:r>
              <a:rPr dirty="0">
                <a:latin typeface="Times New Roman" charset="0"/>
                <a:ea typeface="华文楷体" charset="0"/>
              </a:rPr>
              <a:t>。</a:t>
            </a:r>
            <a:endParaRPr lang="en-US" altLang="zh-CN" dirty="0">
              <a:latin typeface="Times New Roman" charset="0"/>
              <a:ea typeface="华文楷体" charset="0"/>
            </a:endParaRPr>
          </a:p>
          <a:p>
            <a:pPr lvl="2" eaLnBrk="1" hangingPunct="1">
              <a:buFontTx/>
              <a:buNone/>
            </a:pPr>
            <a:r>
              <a:rPr dirty="0" err="1">
                <a:latin typeface="Times New Roman" charset="0"/>
                <a:ea typeface="华文楷体" charset="0"/>
              </a:rPr>
              <a:t>例如：</a:t>
            </a:r>
            <a:r>
              <a:rPr lang="en-US" altLang="zh-CN" dirty="0" err="1">
                <a:latin typeface="Times New Roman" charset="0"/>
                <a:ea typeface="华文楷体" charset="0"/>
              </a:rPr>
              <a:t>EM</a:t>
            </a:r>
            <a:r>
              <a:rPr lang="en-US" altLang="zh-CN" dirty="0">
                <a:latin typeface="Times New Roman" charset="0"/>
                <a:ea typeface="华文楷体" charset="0"/>
              </a:rPr>
              <a:t>, COBWEB, SOM</a:t>
            </a:r>
          </a:p>
          <a:p>
            <a:pPr lvl="2" eaLnBrk="1" hangingPunct="1">
              <a:buFontTx/>
              <a:buNone/>
            </a:pPr>
            <a:endParaRPr lang="en-US" altLang="zh-CN" dirty="0">
              <a:latin typeface="Times New Roman" charset="0"/>
              <a:ea typeface="华文楷体" charset="0"/>
            </a:endParaRPr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76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9101"/>
    </mc:Choice>
    <mc:Fallback xmlns="">
      <p:transition advTm="5910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0"/>
            <a:ext cx="2601752" cy="6858000"/>
          </a:xfrm>
          <a:prstGeom prst="rect">
            <a:avLst/>
          </a:prstGeom>
          <a:solidFill>
            <a:srgbClr val="4466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64" tIns="34282" rIns="68564" bIns="342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7" name="TextBox 36"/>
          <p:cNvSpPr txBox="1"/>
          <p:nvPr/>
        </p:nvSpPr>
        <p:spPr>
          <a:xfrm>
            <a:off x="248002" y="2912565"/>
            <a:ext cx="2105747" cy="646201"/>
          </a:xfrm>
          <a:prstGeom prst="rect">
            <a:avLst/>
          </a:prstGeom>
          <a:noFill/>
        </p:spPr>
        <p:txBody>
          <a:bodyPr wrap="square" lIns="91440" tIns="45719" rIns="91440" bIns="45719">
            <a:spAutoFit/>
          </a:bodyPr>
          <a:lstStyle/>
          <a:p>
            <a:pPr algn="ctr">
              <a:defRPr/>
            </a:pPr>
            <a:r>
              <a:rPr lang="en-US" altLang="zh-CN" sz="3599" b="1" spc="1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Outline</a:t>
            </a:r>
            <a:endParaRPr lang="zh-CN" altLang="en-US" sz="2399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90938" y="669846"/>
            <a:ext cx="479252" cy="68827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699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514580" y="669846"/>
            <a:ext cx="6491791" cy="688278"/>
            <a:chOff x="6339097" y="1573726"/>
            <a:chExt cx="3744416" cy="511504"/>
          </a:xfrm>
          <a:solidFill>
            <a:schemeClr val="bg2">
              <a:lumMod val="90000"/>
            </a:schemeClr>
          </a:solidFill>
        </p:grpSpPr>
        <p:sp>
          <p:nvSpPr>
            <p:cNvPr id="18" name="圆角矩形 17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551048" y="1614820"/>
              <a:ext cx="2653074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什么是聚类分析</a:t>
              </a:r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3690938" y="1633626"/>
            <a:ext cx="479252" cy="68827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699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492266" y="1633626"/>
            <a:ext cx="6491791" cy="688278"/>
            <a:chOff x="6315199" y="2410178"/>
            <a:chExt cx="3744416" cy="511504"/>
          </a:xfrm>
          <a:solidFill>
            <a:schemeClr val="bg2">
              <a:lumMod val="90000"/>
            </a:schemeClr>
          </a:solidFill>
        </p:grpSpPr>
        <p:sp>
          <p:nvSpPr>
            <p:cNvPr id="22" name="圆角矩形 21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547172" y="2450467"/>
              <a:ext cx="3389370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主要聚类方法的分类</a:t>
              </a:r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3690938" y="2597406"/>
            <a:ext cx="479252" cy="68827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699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514580" y="2597406"/>
            <a:ext cx="6491791" cy="688278"/>
            <a:chOff x="6339097" y="3296031"/>
            <a:chExt cx="3744416" cy="511504"/>
          </a:xfrm>
          <a:solidFill>
            <a:srgbClr val="7030A0"/>
          </a:solidFill>
        </p:grpSpPr>
        <p:sp>
          <p:nvSpPr>
            <p:cNvPr id="26" name="圆角矩形 25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551048" y="3336319"/>
              <a:ext cx="3389370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划分方法</a:t>
              </a:r>
            </a:p>
          </p:txBody>
        </p:sp>
      </p:grpSp>
      <p:sp>
        <p:nvSpPr>
          <p:cNvPr id="38" name="圆角矩形 37"/>
          <p:cNvSpPr/>
          <p:nvPr/>
        </p:nvSpPr>
        <p:spPr>
          <a:xfrm>
            <a:off x="3690938" y="3561186"/>
            <a:ext cx="479252" cy="68827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699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3" name="组合 24"/>
          <p:cNvGrpSpPr/>
          <p:nvPr/>
        </p:nvGrpSpPr>
        <p:grpSpPr>
          <a:xfrm>
            <a:off x="4514580" y="3561186"/>
            <a:ext cx="6491791" cy="688278"/>
            <a:chOff x="6339097" y="3296031"/>
            <a:chExt cx="3744416" cy="511504"/>
          </a:xfrm>
          <a:solidFill>
            <a:srgbClr val="7030A0"/>
          </a:solidFill>
        </p:grpSpPr>
        <p:sp>
          <p:nvSpPr>
            <p:cNvPr id="44" name="圆角矩形 43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551048" y="3336319"/>
              <a:ext cx="3389370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层次方法</a:t>
              </a:r>
            </a:p>
          </p:txBody>
        </p:sp>
      </p:grp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2127B953-F3E1-9744-AB0A-1F548300CA90}"/>
              </a:ext>
            </a:extLst>
          </p:cNvPr>
          <p:cNvSpPr/>
          <p:nvPr/>
        </p:nvSpPr>
        <p:spPr>
          <a:xfrm>
            <a:off x="3690938" y="4524966"/>
            <a:ext cx="479252" cy="68827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699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9" name="组合 24">
            <a:extLst>
              <a:ext uri="{FF2B5EF4-FFF2-40B4-BE49-F238E27FC236}">
                <a16:creationId xmlns:a16="http://schemas.microsoft.com/office/drawing/2014/main" id="{F1A7B4DE-03FF-E04B-938E-4CE3B906EFCE}"/>
              </a:ext>
            </a:extLst>
          </p:cNvPr>
          <p:cNvGrpSpPr/>
          <p:nvPr/>
        </p:nvGrpSpPr>
        <p:grpSpPr>
          <a:xfrm>
            <a:off x="4514580" y="4524966"/>
            <a:ext cx="6491791" cy="688278"/>
            <a:chOff x="6339097" y="3296031"/>
            <a:chExt cx="3744416" cy="511504"/>
          </a:xfrm>
          <a:solidFill>
            <a:srgbClr val="7030A0"/>
          </a:solidFill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A81C63FE-06C8-3A42-93F6-44C4F9B8F4B7}"/>
                </a:ext>
              </a:extLst>
            </p:cNvPr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D92BF17-737A-6845-AE44-9F75C81EAC72}"/>
                </a:ext>
              </a:extLst>
            </p:cNvPr>
            <p:cNvSpPr/>
            <p:nvPr/>
          </p:nvSpPr>
          <p:spPr>
            <a:xfrm>
              <a:off x="6551048" y="3336319"/>
              <a:ext cx="3389370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基于密度的方法</a:t>
              </a:r>
            </a:p>
          </p:txBody>
        </p:sp>
      </p:grp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80FBB8ED-EAD9-F341-89CC-282AAA3399CC}"/>
              </a:ext>
            </a:extLst>
          </p:cNvPr>
          <p:cNvSpPr/>
          <p:nvPr/>
        </p:nvSpPr>
        <p:spPr>
          <a:xfrm>
            <a:off x="3690938" y="5488744"/>
            <a:ext cx="479252" cy="68827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anchor="ctr"/>
          <a:lstStyle/>
          <a:p>
            <a:pPr algn="ctr">
              <a:defRPr/>
            </a:pPr>
            <a:r>
              <a:rPr lang="en-US" altLang="zh-CN" sz="2699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zh-CN" altLang="en-US" sz="2699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3" name="组合 24">
            <a:extLst>
              <a:ext uri="{FF2B5EF4-FFF2-40B4-BE49-F238E27FC236}">
                <a16:creationId xmlns:a16="http://schemas.microsoft.com/office/drawing/2014/main" id="{A597F929-7081-8B47-BB6A-79E61E5FAE93}"/>
              </a:ext>
            </a:extLst>
          </p:cNvPr>
          <p:cNvGrpSpPr/>
          <p:nvPr/>
        </p:nvGrpSpPr>
        <p:grpSpPr>
          <a:xfrm>
            <a:off x="4514580" y="5488744"/>
            <a:ext cx="6491791" cy="688278"/>
            <a:chOff x="6339097" y="3296031"/>
            <a:chExt cx="3744416" cy="511504"/>
          </a:xfrm>
          <a:solidFill>
            <a:schemeClr val="accent1"/>
          </a:solidFill>
        </p:grpSpPr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5A1148E0-F920-B04C-9F71-41B48613219D}"/>
                </a:ext>
              </a:extLst>
            </p:cNvPr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5" rIns="91449" bIns="45725" anchor="ctr"/>
            <a:lstStyle/>
            <a:p>
              <a:pPr algn="ctr">
                <a:defRPr/>
              </a:pPr>
              <a:endParaRPr lang="zh-CN" altLang="en-US" sz="200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9691816-50D7-D740-A865-AAA26FEC9281}"/>
                </a:ext>
              </a:extLst>
            </p:cNvPr>
            <p:cNvSpPr/>
            <p:nvPr/>
          </p:nvSpPr>
          <p:spPr>
            <a:xfrm>
              <a:off x="6551048" y="3336319"/>
              <a:ext cx="3389370" cy="388846"/>
            </a:xfrm>
            <a:prstGeom prst="rect">
              <a:avLst/>
            </a:prstGeom>
            <a:grpFill/>
          </p:spPr>
          <p:txBody>
            <a:bodyPr wrap="square" lIns="91449" tIns="45725" rIns="91449" bIns="45725">
              <a:spAutoFit/>
            </a:bodyPr>
            <a:lstStyle/>
            <a:p>
              <a:pPr>
                <a:defRPr/>
              </a:pPr>
              <a:r>
                <a:rPr lang="zh-CN" altLang="en-US" sz="2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聚类质量评估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748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1F32FAC8-4175-F64D-9E3D-442DFC95BE7D}" type="slidenum">
              <a:rPr lang="zh-CN" altLang="en-US">
                <a:ea typeface="楷体_GB2312" charset="0"/>
                <a:cs typeface="楷体_GB2312" charset="0"/>
              </a:rPr>
              <a:pPr eaLnBrk="1" hangingPunct="1"/>
              <a:t>9</a:t>
            </a:fld>
            <a:endParaRPr lang="zh-CN" altLang="en-US">
              <a:ea typeface="楷体_GB2312" charset="0"/>
              <a:cs typeface="楷体_GB2312" charset="0"/>
            </a:endParaRPr>
          </a:p>
        </p:txBody>
      </p:sp>
      <p:sp>
        <p:nvSpPr>
          <p:cNvPr id="2048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>
                <a:latin typeface="Times New Roman" charset="0"/>
                <a:ea typeface="华文楷体" charset="0"/>
                <a:cs typeface="华文楷体" charset="0"/>
              </a:rPr>
              <a:t>划分方法</a:t>
            </a:r>
          </a:p>
        </p:txBody>
      </p:sp>
      <p:sp>
        <p:nvSpPr>
          <p:cNvPr id="20484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r>
              <a:rPr lang="zh-CN" altLang="en-US" sz="2400" dirty="0">
                <a:latin typeface="Times New Roman" charset="0"/>
                <a:ea typeface="华文楷体" charset="0"/>
                <a:cs typeface="华文楷体" charset="0"/>
              </a:rPr>
              <a:t>划分方法原理</a:t>
            </a:r>
            <a:r>
              <a:rPr sz="2400" dirty="0">
                <a:latin typeface="Times New Roman" charset="0"/>
                <a:ea typeface="华文楷体" charset="0"/>
                <a:cs typeface="华文楷体" charset="0"/>
              </a:rPr>
              <a:t>：</a:t>
            </a:r>
            <a:endParaRPr lang="en-US" sz="2400" dirty="0">
              <a:latin typeface="Times New Roman" charset="0"/>
              <a:ea typeface="华文楷体" charset="0"/>
              <a:cs typeface="华文楷体" charset="0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sz="2200" dirty="0" err="1">
                <a:latin typeface="Times New Roman" charset="0"/>
                <a:ea typeface="华文楷体" charset="0"/>
                <a:cs typeface="华文楷体" charset="0"/>
              </a:rPr>
              <a:t>给定</a:t>
            </a:r>
            <a:r>
              <a:rPr lang="en-US" sz="2200" dirty="0">
                <a:latin typeface="Times New Roman" charset="0"/>
                <a:ea typeface="华文楷体" charset="0"/>
                <a:cs typeface="华文楷体" charset="0"/>
              </a:rPr>
              <a:t> </a:t>
            </a:r>
            <a:r>
              <a:rPr lang="en-US" altLang="zh-CN" sz="2200" dirty="0">
                <a:latin typeface="Times New Roman" charset="0"/>
                <a:ea typeface="华文楷体" charset="0"/>
                <a:cs typeface="华文楷体" charset="0"/>
              </a:rPr>
              <a:t>n </a:t>
            </a:r>
            <a:r>
              <a:rPr sz="2200" dirty="0" err="1">
                <a:latin typeface="Times New Roman" charset="0"/>
                <a:ea typeface="华文楷体" charset="0"/>
                <a:cs typeface="华文楷体" charset="0"/>
              </a:rPr>
              <a:t>个对象的数据集</a:t>
            </a:r>
            <a:r>
              <a:rPr lang="en-US" altLang="zh-CN" sz="2200" dirty="0" err="1">
                <a:latin typeface="Times New Roman" charset="0"/>
                <a:ea typeface="华文楷体" charset="0"/>
                <a:cs typeface="华文楷体" charset="0"/>
              </a:rPr>
              <a:t>D</a:t>
            </a:r>
            <a:r>
              <a:rPr lang="en-US" altLang="zh-CN" sz="2200" dirty="0">
                <a:latin typeface="Times New Roman" charset="0"/>
                <a:ea typeface="华文楷体" charset="0"/>
                <a:cs typeface="华文楷体" charset="0"/>
              </a:rPr>
              <a:t> ,  </a:t>
            </a:r>
            <a:r>
              <a:rPr sz="2200" dirty="0" err="1">
                <a:latin typeface="Times New Roman" charset="0"/>
                <a:ea typeface="华文楷体" charset="0"/>
                <a:cs typeface="华文楷体" charset="0"/>
              </a:rPr>
              <a:t>以及要生成的簇的数目</a:t>
            </a:r>
            <a:r>
              <a:rPr lang="en-US" sz="2200" dirty="0">
                <a:latin typeface="Times New Roman" charset="0"/>
                <a:ea typeface="华文楷体" charset="0"/>
                <a:cs typeface="华文楷体" charset="0"/>
              </a:rPr>
              <a:t> </a:t>
            </a:r>
            <a:r>
              <a:rPr lang="en-US" altLang="zh-CN" sz="2200" dirty="0">
                <a:latin typeface="Times New Roman" charset="0"/>
                <a:ea typeface="华文楷体" charset="0"/>
                <a:cs typeface="华文楷体" charset="0"/>
              </a:rPr>
              <a:t>k </a:t>
            </a:r>
            <a:r>
              <a:rPr sz="2200" dirty="0">
                <a:latin typeface="Times New Roman" charset="0"/>
                <a:ea typeface="华文楷体" charset="0"/>
                <a:cs typeface="华文楷体" charset="0"/>
              </a:rPr>
              <a:t>，</a:t>
            </a:r>
            <a:r>
              <a:rPr sz="2200" dirty="0" err="1">
                <a:latin typeface="Times New Roman" charset="0"/>
                <a:ea typeface="华文楷体" charset="0"/>
                <a:cs typeface="华文楷体" charset="0"/>
              </a:rPr>
              <a:t>将对象组织为</a:t>
            </a:r>
            <a:r>
              <a:rPr lang="en-US" sz="2200" dirty="0">
                <a:latin typeface="Times New Roman" charset="0"/>
                <a:ea typeface="华文楷体" charset="0"/>
                <a:cs typeface="华文楷体" charset="0"/>
              </a:rPr>
              <a:t> </a:t>
            </a:r>
            <a:r>
              <a:rPr lang="en-US" altLang="zh-CN" sz="2200" dirty="0">
                <a:latin typeface="Times New Roman" charset="0"/>
                <a:ea typeface="华文楷体" charset="0"/>
                <a:cs typeface="华文楷体" charset="0"/>
              </a:rPr>
              <a:t>k </a:t>
            </a:r>
            <a:r>
              <a:rPr sz="2200" dirty="0" err="1">
                <a:latin typeface="Times New Roman" charset="0"/>
                <a:ea typeface="华文楷体" charset="0"/>
                <a:cs typeface="华文楷体" charset="0"/>
              </a:rPr>
              <a:t>个划分</a:t>
            </a:r>
            <a:r>
              <a:rPr sz="2200" dirty="0">
                <a:latin typeface="Times New Roman" charset="0"/>
                <a:ea typeface="华文楷体" charset="0"/>
                <a:cs typeface="华文楷体" charset="0"/>
              </a:rPr>
              <a:t>（</a:t>
            </a:r>
            <a:r>
              <a:rPr lang="en-US" sz="2200" dirty="0">
                <a:latin typeface="Times New Roman" charset="0"/>
                <a:ea typeface="华文楷体" charset="0"/>
                <a:cs typeface="华文楷体" charset="0"/>
              </a:rPr>
              <a:t> </a:t>
            </a:r>
            <a:r>
              <a:rPr lang="en-US" altLang="zh-CN" sz="2200" dirty="0" err="1">
                <a:latin typeface="Times New Roman" charset="0"/>
                <a:ea typeface="华文楷体" charset="0"/>
                <a:cs typeface="华文楷体" charset="0"/>
              </a:rPr>
              <a:t>k≤n</a:t>
            </a:r>
            <a:r>
              <a:rPr sz="2200" dirty="0">
                <a:latin typeface="Times New Roman" charset="0"/>
                <a:ea typeface="华文楷体" charset="0"/>
                <a:cs typeface="华文楷体" charset="0"/>
              </a:rPr>
              <a:t>）</a:t>
            </a:r>
            <a:r>
              <a:rPr lang="en-US" altLang="zh-CN" sz="2200" dirty="0">
                <a:latin typeface="Times New Roman" charset="0"/>
                <a:ea typeface="华文楷体" charset="0"/>
                <a:cs typeface="华文楷体" charset="0"/>
              </a:rPr>
              <a:t>,</a:t>
            </a:r>
            <a:r>
              <a:rPr sz="2200" dirty="0" err="1">
                <a:latin typeface="Times New Roman" charset="0"/>
                <a:ea typeface="华文楷体" charset="0"/>
                <a:cs typeface="华文楷体" charset="0"/>
              </a:rPr>
              <a:t>每个划分代表一个簇</a:t>
            </a:r>
            <a:r>
              <a:rPr sz="2200" dirty="0">
                <a:latin typeface="Times New Roman" charset="0"/>
                <a:ea typeface="华文楷体" charset="0"/>
                <a:cs typeface="华文楷体" charset="0"/>
              </a:rPr>
              <a:t>。</a:t>
            </a:r>
            <a:endParaRPr lang="en-US" altLang="zh-CN" sz="2200" dirty="0">
              <a:latin typeface="Times New Roman" charset="0"/>
              <a:ea typeface="华文楷体" charset="0"/>
              <a:cs typeface="华文楷体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r>
              <a:rPr lang="en-US" altLang="zh-CN" sz="2400" dirty="0" err="1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K</a:t>
            </a:r>
            <a:r>
              <a:rPr sz="2400" dirty="0" err="1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均值算法</a:t>
            </a:r>
            <a:r>
              <a:rPr sz="2400" dirty="0">
                <a:latin typeface="Times New Roman" charset="0"/>
                <a:ea typeface="华文楷体" charset="0"/>
                <a:cs typeface="华文楷体" charset="0"/>
              </a:rPr>
              <a:t>：</a:t>
            </a:r>
            <a:endParaRPr lang="en-US" sz="2400" dirty="0">
              <a:latin typeface="Times New Roman" charset="0"/>
              <a:ea typeface="华文楷体" charset="0"/>
              <a:cs typeface="华文楷体" charset="0"/>
            </a:endParaRPr>
          </a:p>
          <a:p>
            <a:pPr lvl="1">
              <a:spcBef>
                <a:spcPct val="0"/>
              </a:spcBef>
            </a:pPr>
            <a:r>
              <a:rPr sz="2200" dirty="0">
                <a:latin typeface="Times New Roman" charset="0"/>
                <a:ea typeface="华文楷体" charset="0"/>
                <a:cs typeface="华文楷体" charset="0"/>
              </a:rPr>
              <a:t>以</a:t>
            </a:r>
            <a:r>
              <a:rPr lang="en-US" sz="2200" dirty="0">
                <a:latin typeface="Times New Roman" charset="0"/>
                <a:ea typeface="华文楷体" charset="0"/>
                <a:cs typeface="华文楷体" charset="0"/>
              </a:rPr>
              <a:t> </a:t>
            </a:r>
            <a:r>
              <a:rPr lang="en-US" altLang="zh-CN" sz="2200" dirty="0">
                <a:latin typeface="Times New Roman" charset="0"/>
                <a:ea typeface="华文楷体" charset="0"/>
                <a:cs typeface="华文楷体" charset="0"/>
              </a:rPr>
              <a:t>k </a:t>
            </a:r>
            <a:r>
              <a:rPr sz="2200" dirty="0" err="1">
                <a:latin typeface="Times New Roman" charset="0"/>
                <a:ea typeface="华文楷体" charset="0"/>
                <a:cs typeface="华文楷体" charset="0"/>
              </a:rPr>
              <a:t>为输入参数，把</a:t>
            </a:r>
            <a:r>
              <a:rPr lang="en-US" sz="2200" dirty="0">
                <a:latin typeface="Times New Roman" charset="0"/>
                <a:ea typeface="华文楷体" charset="0"/>
                <a:cs typeface="华文楷体" charset="0"/>
              </a:rPr>
              <a:t> </a:t>
            </a:r>
            <a:r>
              <a:rPr lang="en-US" altLang="zh-CN" sz="2200" dirty="0">
                <a:latin typeface="Times New Roman" charset="0"/>
                <a:ea typeface="华文楷体" charset="0"/>
                <a:cs typeface="华文楷体" charset="0"/>
              </a:rPr>
              <a:t>n </a:t>
            </a:r>
            <a:r>
              <a:rPr sz="2200" dirty="0" err="1">
                <a:latin typeface="Times New Roman" charset="0"/>
                <a:ea typeface="华文楷体" charset="0"/>
                <a:cs typeface="华文楷体" charset="0"/>
              </a:rPr>
              <a:t>个对象的集合分为</a:t>
            </a:r>
            <a:r>
              <a:rPr lang="en-US" sz="2200" dirty="0">
                <a:latin typeface="Times New Roman" charset="0"/>
                <a:ea typeface="华文楷体" charset="0"/>
                <a:cs typeface="华文楷体" charset="0"/>
              </a:rPr>
              <a:t> </a:t>
            </a:r>
            <a:r>
              <a:rPr lang="en-US" altLang="zh-CN" sz="2200" dirty="0">
                <a:latin typeface="Times New Roman" charset="0"/>
                <a:ea typeface="华文楷体" charset="0"/>
                <a:cs typeface="华文楷体" charset="0"/>
              </a:rPr>
              <a:t>k </a:t>
            </a:r>
            <a:r>
              <a:rPr sz="2200" dirty="0" err="1">
                <a:latin typeface="Times New Roman" charset="0"/>
                <a:ea typeface="华文楷体" charset="0"/>
                <a:cs typeface="华文楷体" charset="0"/>
              </a:rPr>
              <a:t>个簇</a:t>
            </a:r>
            <a:r>
              <a:rPr sz="2200" dirty="0">
                <a:latin typeface="Times New Roman" charset="0"/>
                <a:ea typeface="华文楷体" charset="0"/>
                <a:cs typeface="华文楷体" charset="0"/>
              </a:rPr>
              <a:t>，</a:t>
            </a:r>
            <a:r>
              <a:rPr lang="zh-CN" altLang="en-US" sz="2200" dirty="0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用簇中对象的均值作为簇中心，</a:t>
            </a:r>
            <a:r>
              <a:rPr sz="2200" dirty="0" err="1">
                <a:latin typeface="Times New Roman" charset="0"/>
                <a:ea typeface="华文楷体" charset="0"/>
                <a:cs typeface="华文楷体" charset="0"/>
              </a:rPr>
              <a:t>使得簇内的相似度高，而簇间的相似度低</a:t>
            </a:r>
            <a:r>
              <a:rPr sz="2200" dirty="0">
                <a:latin typeface="Times New Roman" charset="0"/>
                <a:ea typeface="华文楷体" charset="0"/>
                <a:cs typeface="华文楷体" charset="0"/>
              </a:rPr>
              <a:t>。</a:t>
            </a:r>
            <a:endParaRPr lang="en-US" sz="2200" dirty="0">
              <a:latin typeface="Times New Roman" charset="0"/>
              <a:ea typeface="华文楷体" charset="0"/>
              <a:cs typeface="华文楷体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2600" dirty="0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k</a:t>
            </a:r>
            <a:r>
              <a:rPr lang="zh-CN" altLang="en-US" sz="2600" dirty="0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中心点方法</a:t>
            </a:r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lang="zh-CN" altLang="en-US" sz="2200" dirty="0">
                <a:latin typeface="Times New Roman" charset="0"/>
                <a:ea typeface="华文楷体" charset="0"/>
                <a:cs typeface="华文楷体" charset="0"/>
              </a:rPr>
              <a:t>不采用簇中对象的均值作为参照点，而是在每个簇中选出一个</a:t>
            </a:r>
            <a:r>
              <a:rPr lang="zh-CN" altLang="en-US" sz="2200" dirty="0">
                <a:solidFill>
                  <a:srgbClr val="FF0000"/>
                </a:solidFill>
                <a:latin typeface="Times New Roman" charset="0"/>
                <a:ea typeface="华文楷体" charset="0"/>
                <a:cs typeface="华文楷体" charset="0"/>
              </a:rPr>
              <a:t>实际的对象来代表该簇，</a:t>
            </a:r>
            <a:r>
              <a:rPr lang="zh-CN" altLang="en-US" sz="2200" dirty="0">
                <a:latin typeface="Times New Roman" charset="0"/>
                <a:ea typeface="华文楷体" charset="0"/>
                <a:cs typeface="华文楷体" charset="0"/>
              </a:rPr>
              <a:t>其余的每个对象聚类到与其最相似的代表对象所在的簇中。</a:t>
            </a:r>
            <a:endParaRPr lang="en-US" altLang="zh-CN" sz="2200" dirty="0">
              <a:latin typeface="Times New Roman" charset="0"/>
              <a:ea typeface="华文楷体" charset="0"/>
              <a:cs typeface="华文楷体" charset="0"/>
            </a:endParaRPr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4B83ADF0-032A-4441-9911-CCF2D6C841F4}"/>
              </a:ext>
            </a:extLst>
          </p:cNvPr>
          <p:cNvSpPr txBox="1">
            <a:spLocks/>
          </p:cNvSpPr>
          <p:nvPr/>
        </p:nvSpPr>
        <p:spPr>
          <a:xfrm>
            <a:off x="3962239" y="62864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人工智能学院           数据挖掘                课程团队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55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5120"/>
    </mc:Choice>
    <mc:Fallback xmlns="">
      <p:transition advTm="105120"/>
    </mc:Fallback>
  </mc:AlternateContent>
</p:sld>
</file>

<file path=ppt/theme/theme1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1263</Words>
  <Application>Microsoft Office PowerPoint</Application>
  <PresentationFormat>宽屏</PresentationFormat>
  <Paragraphs>236</Paragraphs>
  <Slides>20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1" baseType="lpstr">
      <vt:lpstr>Arial Unicode MS</vt:lpstr>
      <vt:lpstr>KaiTi</vt:lpstr>
      <vt:lpstr>等线</vt:lpstr>
      <vt:lpstr>等线</vt:lpstr>
      <vt:lpstr>等线 Light</vt:lpstr>
      <vt:lpstr>华文楷体</vt:lpstr>
      <vt:lpstr>楷体_GB2312</vt:lpstr>
      <vt:lpstr>宋体</vt:lpstr>
      <vt:lpstr>微软雅黑</vt:lpstr>
      <vt:lpstr>微软雅黑</vt:lpstr>
      <vt:lpstr>新宋体</vt:lpstr>
      <vt:lpstr>Arial</vt:lpstr>
      <vt:lpstr>Calibri</vt:lpstr>
      <vt:lpstr>Calibri Light</vt:lpstr>
      <vt:lpstr>Century Gothic</vt:lpstr>
      <vt:lpstr>Segoe UI Light</vt:lpstr>
      <vt:lpstr>Times New Roman</vt:lpstr>
      <vt:lpstr>Wingdings</vt:lpstr>
      <vt:lpstr>OfficePLUS</vt:lpstr>
      <vt:lpstr>Office Theme</vt:lpstr>
      <vt:lpstr>公式</vt:lpstr>
      <vt:lpstr>PowerPoint 演示文稿</vt:lpstr>
      <vt:lpstr>聚类与分类的区别</vt:lpstr>
      <vt:lpstr>PowerPoint 演示文稿</vt:lpstr>
      <vt:lpstr>什么是聚类分析</vt:lpstr>
      <vt:lpstr>什么是聚类分析</vt:lpstr>
      <vt:lpstr>主要的聚类方法:五类</vt:lpstr>
      <vt:lpstr>主要的聚类方法:五类</vt:lpstr>
      <vt:lpstr>PowerPoint 演示文稿</vt:lpstr>
      <vt:lpstr>划分方法</vt:lpstr>
      <vt:lpstr>划分方法——K均值算法</vt:lpstr>
      <vt:lpstr>划分方法——K均值算法</vt:lpstr>
      <vt:lpstr>使用k均值划分的聚类，令k=2</vt:lpstr>
      <vt:lpstr>划分方法——K均值算法</vt:lpstr>
      <vt:lpstr>划分方法——k中心点方法</vt:lpstr>
      <vt:lpstr>划分方法——k中心点方法</vt:lpstr>
      <vt:lpstr>划分方法——k中心点方法</vt:lpstr>
      <vt:lpstr>k中心点方法——PAM</vt:lpstr>
      <vt:lpstr>k中心点方法——PAM</vt:lpstr>
      <vt:lpstr>k中心点方法——PAM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Tony Wang</dc:creator>
  <cp:lastModifiedBy>bnu</cp:lastModifiedBy>
  <cp:revision>260</cp:revision>
  <dcterms:created xsi:type="dcterms:W3CDTF">2020-04-20T13:08:53Z</dcterms:created>
  <dcterms:modified xsi:type="dcterms:W3CDTF">2023-05-15T05:56:17Z</dcterms:modified>
</cp:coreProperties>
</file>